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3" r:id="rId3"/>
    <p:sldId id="316" r:id="rId4"/>
    <p:sldId id="320" r:id="rId5"/>
    <p:sldId id="310" r:id="rId6"/>
    <p:sldId id="309" r:id="rId7"/>
    <p:sldId id="312" r:id="rId8"/>
    <p:sldId id="315" r:id="rId9"/>
    <p:sldId id="314" r:id="rId10"/>
    <p:sldId id="321" r:id="rId11"/>
    <p:sldId id="317" r:id="rId12"/>
    <p:sldId id="322" r:id="rId13"/>
    <p:sldId id="318" r:id="rId14"/>
    <p:sldId id="319" r:id="rId15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Perez Astete" initials="APA" lastIdx="5" clrIdx="0">
    <p:extLst>
      <p:ext uri="{19B8F6BF-5375-455C-9EA6-DF929625EA0E}">
        <p15:presenceInfo xmlns:p15="http://schemas.microsoft.com/office/powerpoint/2012/main" userId="Angela Perez Astete" providerId="None"/>
      </p:ext>
    </p:extLst>
  </p:cmAuthor>
  <p:cmAuthor id="2" name="Nancy Beatriz Baeza Suazo" initials="NBBS" lastIdx="1" clrIdx="1">
    <p:extLst>
      <p:ext uri="{19B8F6BF-5375-455C-9EA6-DF929625EA0E}">
        <p15:presenceInfo xmlns:p15="http://schemas.microsoft.com/office/powerpoint/2012/main" userId="S-1-5-21-1142037645-1454405097-6498272-3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7" autoAdjust="0"/>
    <p:restoredTop sz="8640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AF033-80E8-DC43-8A3A-E573D3E98FBB}" type="datetime1">
              <a:rPr lang="es-CL" smtClean="0"/>
              <a:t>08-01-2020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54F2-83A1-1246-BCE3-FA7E94649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139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5B979-C87F-6B49-8385-D75DEE9FA021}" type="datetime1">
              <a:rPr lang="es-CL" smtClean="0"/>
              <a:t>08-01-2020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B3F7-42B0-9A49-BD39-BF26E97B4D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69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13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28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552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6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7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3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86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5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21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49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36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57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6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DACB-9900-314C-A8A8-FEADC9C2F2DC}" type="datetime1">
              <a:rPr lang="es-CL" smtClean="0"/>
              <a:t>08-01-2020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854A-F764-F942-891B-3734580C2D4B}" type="datetime1">
              <a:rPr lang="es-CL" smtClean="0"/>
              <a:t>08-01-2020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6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5BD2-A618-414A-9363-71BF57DE2E94}" type="datetime1">
              <a:rPr lang="es-CL" smtClean="0"/>
              <a:t>08-01-2020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62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93C7-BB4A-AE40-A8B7-55F32548F927}" type="datetime1">
              <a:rPr lang="es-CL" smtClean="0"/>
              <a:t>08-01-2020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0797-4B15-0741-B003-DFDA115232CA}" type="datetime1">
              <a:rPr lang="es-CL" smtClean="0"/>
              <a:t>08-01-2020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D4C3-7C44-2544-B4DF-EF0178FF51C0}" type="datetime1">
              <a:rPr lang="es-CL" smtClean="0"/>
              <a:t>08-01-2020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9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56FF-D37F-6947-AB95-B9510B8383C3}" type="datetime1">
              <a:rPr lang="es-CL" smtClean="0"/>
              <a:t>08-01-2020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2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FEB-51FE-9B4E-90D8-F6DB8DEBC3FD}" type="datetime1">
              <a:rPr lang="es-CL" smtClean="0"/>
              <a:t>08-01-2020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9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1C8-A8CB-334A-915F-6E7A30AD522B}" type="datetime1">
              <a:rPr lang="es-CL" smtClean="0"/>
              <a:t>08-01-2020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5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7F1-A43D-374A-9613-793EE1B9A4B1}" type="datetime1">
              <a:rPr lang="es-CL" smtClean="0"/>
              <a:t>08-01-2020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6F9A-6666-BD49-9AC8-FDA29738B7E7}" type="datetime1">
              <a:rPr lang="es-CL" smtClean="0"/>
              <a:t>08-01-2020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0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2A15-FD4B-7E4A-9507-9F918930C679}" type="datetime1">
              <a:rPr lang="es-CL" smtClean="0"/>
              <a:t>08-01-2020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9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moreno@udla.cl" TargetMode="External"/><Relationship Id="rId5" Type="http://schemas.openxmlformats.org/officeDocument/2006/relationships/hyperlink" Target="mailto:bcabezas@udla.c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gmoreno@udla.c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cabezas@udla.c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j.rmclc.2018.10.00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nvivenciaescolar.mineduc.cl/wp-content/uploads/2019/04/DFL-2_02-JUL-2010-2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" y="311728"/>
            <a:ext cx="5237392" cy="6234545"/>
          </a:xfrm>
          <a:prstGeom prst="rect">
            <a:avLst/>
          </a:prstGeom>
        </p:spPr>
      </p:pic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7" y="317192"/>
            <a:ext cx="2813201" cy="1026872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606686" y="2113665"/>
            <a:ext cx="78601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latin typeface="Calibri"/>
                <a:cs typeface="Calibri"/>
              </a:rPr>
              <a:t>COMPARACIÓN DE INCENTIVOS DE PUBLICACIONES CIENTÍFICAS ENTRE UNIVERSIDADES PERTENECIENTES AL CONSEJO DE RECTORES</a:t>
            </a:r>
          </a:p>
          <a:p>
            <a:pPr algn="ctr"/>
            <a:endParaRPr lang="es-CL" sz="3200" b="1" dirty="0">
              <a:latin typeface="Calibri"/>
              <a:cs typeface="Calibri"/>
            </a:endParaRPr>
          </a:p>
          <a:p>
            <a:pPr algn="r"/>
            <a:r>
              <a:rPr lang="es-CL" dirty="0" smtClean="0">
                <a:latin typeface="Calibri"/>
                <a:cs typeface="Calibri"/>
              </a:rPr>
              <a:t>Mg. © Betsy Cabezas Cáceres</a:t>
            </a:r>
          </a:p>
          <a:p>
            <a:pPr algn="r"/>
            <a:r>
              <a:rPr lang="es-CL" dirty="0" smtClean="0">
                <a:latin typeface="Calibri"/>
                <a:cs typeface="Calibri"/>
              </a:rPr>
              <a:t>Encargada de Biblioteca LF</a:t>
            </a:r>
          </a:p>
          <a:p>
            <a:pPr algn="r"/>
            <a:r>
              <a:rPr lang="es-CL" dirty="0" smtClean="0">
                <a:latin typeface="Calibri"/>
                <a:cs typeface="Calibri"/>
                <a:hlinkClick r:id="rId5"/>
              </a:rPr>
              <a:t>bcabezas@udla.cl</a:t>
            </a:r>
            <a:endParaRPr lang="es-CL" dirty="0" smtClean="0">
              <a:latin typeface="Calibri"/>
              <a:cs typeface="Calibri"/>
            </a:endParaRPr>
          </a:p>
          <a:p>
            <a:pPr algn="r"/>
            <a:r>
              <a:rPr lang="es-CL" dirty="0" smtClean="0">
                <a:latin typeface="Calibri"/>
                <a:cs typeface="Calibri"/>
              </a:rPr>
              <a:t>Mg. Germán Moreno Leiva</a:t>
            </a:r>
          </a:p>
          <a:p>
            <a:pPr algn="r"/>
            <a:r>
              <a:rPr lang="es-CL" dirty="0" smtClean="0">
                <a:latin typeface="Calibri"/>
                <a:cs typeface="Calibri"/>
              </a:rPr>
              <a:t>Académico</a:t>
            </a:r>
          </a:p>
          <a:p>
            <a:pPr algn="r"/>
            <a:r>
              <a:rPr lang="es-CL" dirty="0" smtClean="0">
                <a:latin typeface="Calibri"/>
                <a:cs typeface="Calibri"/>
                <a:hlinkClick r:id="rId6"/>
              </a:rPr>
              <a:t>gmoreno@udla.cl</a:t>
            </a:r>
            <a:endParaRPr lang="es-CL" dirty="0" smtClean="0">
              <a:latin typeface="Calibri"/>
              <a:cs typeface="Calibri"/>
            </a:endParaRPr>
          </a:p>
          <a:p>
            <a:pPr algn="r"/>
            <a:endParaRPr lang="es-CL" dirty="0"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3697" y="6581312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 smtClean="0">
                <a:solidFill>
                  <a:srgbClr val="FFFFFF"/>
                </a:solidFill>
                <a:latin typeface="Calibri"/>
                <a:cs typeface="Calibri"/>
              </a:rPr>
              <a:t>Bibliotecas  UDLA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5" y="963471"/>
            <a:ext cx="74340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PARTICULARIDADES QUE ES PUBLICACIÓN CIENTÍFICA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Web of Science (Colecciones reconocidas)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Science </a:t>
            </a:r>
            <a:r>
              <a:rPr lang="es-CL" dirty="0" err="1" smtClean="0"/>
              <a:t>Citation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r>
              <a:rPr lang="es-CL" dirty="0" smtClean="0"/>
              <a:t> </a:t>
            </a:r>
            <a:r>
              <a:rPr lang="es-CL" dirty="0" err="1" smtClean="0"/>
              <a:t>Expanded</a:t>
            </a:r>
            <a:r>
              <a:rPr lang="es-CL" dirty="0" smtClean="0"/>
              <a:t> (SCI-</a:t>
            </a:r>
            <a:r>
              <a:rPr lang="es-CL" dirty="0" err="1" smtClean="0"/>
              <a:t>Expanded</a:t>
            </a:r>
            <a:r>
              <a:rPr lang="es-CL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Social </a:t>
            </a:r>
            <a:r>
              <a:rPr lang="es-CL" dirty="0" err="1" smtClean="0"/>
              <a:t>Sciences</a:t>
            </a:r>
            <a:r>
              <a:rPr lang="es-CL" dirty="0" smtClean="0"/>
              <a:t> </a:t>
            </a:r>
            <a:r>
              <a:rPr lang="es-CL" dirty="0" err="1" smtClean="0"/>
              <a:t>Citation</a:t>
            </a:r>
            <a:r>
              <a:rPr lang="es-CL" dirty="0" smtClean="0"/>
              <a:t> </a:t>
            </a:r>
            <a:r>
              <a:rPr lang="es-CL" dirty="0" err="1" smtClean="0"/>
              <a:t>Expanded</a:t>
            </a:r>
            <a:r>
              <a:rPr lang="es-CL" dirty="0" smtClean="0"/>
              <a:t> (SSCI)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Arts</a:t>
            </a:r>
            <a:r>
              <a:rPr lang="es-CL" dirty="0" smtClean="0"/>
              <a:t> &amp; </a:t>
            </a:r>
            <a:r>
              <a:rPr lang="es-CL" dirty="0" err="1" smtClean="0"/>
              <a:t>Humanities</a:t>
            </a:r>
            <a:r>
              <a:rPr lang="es-CL" dirty="0" smtClean="0"/>
              <a:t> </a:t>
            </a:r>
            <a:r>
              <a:rPr lang="es-CL" dirty="0" err="1" smtClean="0"/>
              <a:t>Citation</a:t>
            </a:r>
            <a:r>
              <a:rPr lang="es-CL" dirty="0" smtClean="0"/>
              <a:t> </a:t>
            </a:r>
            <a:r>
              <a:rPr lang="es-CL" dirty="0" err="1" smtClean="0"/>
              <a:t>Inde</a:t>
            </a:r>
            <a:r>
              <a:rPr lang="es-CL" dirty="0" smtClean="0"/>
              <a:t> (A&amp;HCI)</a:t>
            </a:r>
            <a:endParaRPr lang="es-CL" dirty="0"/>
          </a:p>
          <a:p>
            <a:pPr lvl="2"/>
            <a:r>
              <a:rPr lang="es-CL" dirty="0"/>
              <a:t> </a:t>
            </a:r>
            <a:r>
              <a:rPr lang="es-CL" dirty="0" smtClean="0"/>
              <a:t>    </a:t>
            </a:r>
            <a:r>
              <a:rPr lang="es-CL" dirty="0" err="1" smtClean="0"/>
              <a:t>Emerging</a:t>
            </a:r>
            <a:r>
              <a:rPr lang="es-CL" dirty="0" smtClean="0"/>
              <a:t> </a:t>
            </a:r>
            <a:r>
              <a:rPr lang="es-CL" dirty="0" err="1" smtClean="0"/>
              <a:t>Source</a:t>
            </a:r>
            <a:r>
              <a:rPr lang="es-CL" dirty="0" smtClean="0"/>
              <a:t> </a:t>
            </a:r>
            <a:r>
              <a:rPr lang="es-CL" dirty="0" err="1" smtClean="0"/>
              <a:t>Citation</a:t>
            </a:r>
            <a:r>
              <a:rPr lang="es-CL" dirty="0" smtClean="0"/>
              <a:t> </a:t>
            </a:r>
            <a:r>
              <a:rPr lang="es-CL" dirty="0" err="1" smtClean="0"/>
              <a:t>Indez</a:t>
            </a:r>
            <a:r>
              <a:rPr lang="es-CL" dirty="0" smtClean="0"/>
              <a:t> (ECSCI)</a:t>
            </a:r>
          </a:p>
          <a:p>
            <a:pPr lvl="2"/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SciELO / SciELO Chile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Scopus / Scopus no WoS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err="1" smtClean="0"/>
              <a:t>Latindex</a:t>
            </a:r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Otros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Vigencia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8661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5" y="963471"/>
            <a:ext cx="7434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PARTICULARIDADES SOBRE MODALIDAD DE PAGO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Autores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Monto mínimo o máximo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Cuartiles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 paga de acuerdo a los cuartiles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Ventanilla abierta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Semestral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Anual (año siguiente)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Pago será el equivalente al grado 4° de la Escala única de sueldos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21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5" y="963471"/>
            <a:ext cx="74340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b="1" dirty="0" smtClean="0"/>
              <a:t>PARTICULARIDADES PARA LAS INSTITUCIONES DEL CRUCH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El valor del incentivo debiese variar año a año de acuerdo al decreto 128 del Aporte Fiscal Directo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Todas las universidades deben y pueden verificar los antecedentes entregados por los autores de acuerdo al departamento de Información Científica (WoS, Scopus, SciELO).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/>
              <a:t>PARTICULARIDADES DE CADA INSTITUCIÓN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Dar el espacio para la corrección de la modalidad de incentivo, como por ejemplo cambio de nombre, alternativas para postular a los incentivos…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6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5" y="963471"/>
            <a:ext cx="74340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CONCLUSIONES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Finalidad es poder fomentar el desarrollo de la investigación científica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Tiene todo que ver con prometer calidad y si hay impacto es mejor. Es un indicador fundamental de desempeño y crecimiento institucional.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En el último año las universidades han cambiado sus directrices sobre el incentivo… es un cambio constante ni hay una receta única.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Cada vez se exige más colocar la filiación institucional como corresponde.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Ninguna universidad es igual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Existen políticas variadas según la naturaleza de la institución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No es necesario que el incentivo a la publicación provenga del AAFD, AF o FDB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Las modificaciones de los incentivos varían de acuerdo a la necesidad de la institución, su historia, proyección…al contexto social.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7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80470" y="1980612"/>
            <a:ext cx="7434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4400" dirty="0"/>
              <a:t>¡</a:t>
            </a:r>
            <a:r>
              <a:rPr lang="es-CL" sz="4400" dirty="0" smtClean="0"/>
              <a:t>MUCHAS GRACIAS!</a:t>
            </a:r>
          </a:p>
          <a:p>
            <a:pPr algn="ctr"/>
            <a:endParaRPr lang="es-CL" dirty="0" smtClean="0">
              <a:cs typeface="Calibri"/>
            </a:endParaRPr>
          </a:p>
          <a:p>
            <a:pPr algn="ctr"/>
            <a:endParaRPr lang="es-CL" dirty="0">
              <a:cs typeface="Calibri"/>
            </a:endParaRPr>
          </a:p>
          <a:p>
            <a:pPr algn="ctr"/>
            <a:r>
              <a:rPr lang="es-CL" dirty="0" smtClean="0">
                <a:cs typeface="Calibri"/>
              </a:rPr>
              <a:t>Mg</a:t>
            </a:r>
            <a:r>
              <a:rPr lang="es-CL" dirty="0">
                <a:cs typeface="Calibri"/>
              </a:rPr>
              <a:t>. © Betsy Cabezas Cáceres</a:t>
            </a:r>
          </a:p>
          <a:p>
            <a:pPr algn="ctr"/>
            <a:r>
              <a:rPr lang="es-CL" dirty="0">
                <a:cs typeface="Calibri"/>
              </a:rPr>
              <a:t>Encargada de Biblioteca LF</a:t>
            </a:r>
          </a:p>
          <a:p>
            <a:pPr algn="ctr"/>
            <a:r>
              <a:rPr lang="es-CL" dirty="0">
                <a:cs typeface="Calibri"/>
                <a:hlinkClick r:id="rId6"/>
              </a:rPr>
              <a:t>bcabezas@udla.cl</a:t>
            </a:r>
            <a:endParaRPr lang="es-CL" dirty="0">
              <a:cs typeface="Calibri"/>
            </a:endParaRPr>
          </a:p>
          <a:p>
            <a:pPr algn="ctr"/>
            <a:r>
              <a:rPr lang="es-CL" dirty="0">
                <a:cs typeface="Calibri"/>
              </a:rPr>
              <a:t>Mg. Germán Moreno Leiva</a:t>
            </a:r>
          </a:p>
          <a:p>
            <a:pPr algn="ctr"/>
            <a:r>
              <a:rPr lang="es-CL" dirty="0" smtClean="0">
                <a:cs typeface="Calibri"/>
              </a:rPr>
              <a:t>Académico </a:t>
            </a:r>
          </a:p>
          <a:p>
            <a:pPr algn="ctr"/>
            <a:r>
              <a:rPr lang="es-CL" dirty="0" smtClean="0">
                <a:cs typeface="Calibri"/>
                <a:hlinkClick r:id="rId7"/>
              </a:rPr>
              <a:t>gmoreno@udla.cl</a:t>
            </a:r>
            <a:endParaRPr lang="es-CL" dirty="0"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4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5535" y="2123720"/>
            <a:ext cx="7434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dirty="0" smtClean="0"/>
              <a:t>(…)”</a:t>
            </a:r>
            <a:r>
              <a:rPr lang="es-CL" b="1" i="1" dirty="0" smtClean="0"/>
              <a:t>el principal es el sector de la educación con un 42%</a:t>
            </a:r>
            <a:r>
              <a:rPr lang="es-CL" i="1" dirty="0" smtClean="0"/>
              <a:t>, seguido por las empresas con un 39% y el gobierno con un 13% y finalizando el sector privado sin fines de lucro con un 6%”. </a:t>
            </a:r>
            <a:r>
              <a:rPr lang="es-CL" dirty="0" smtClean="0"/>
              <a:t>(1)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395535" y="5157627"/>
            <a:ext cx="82142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87978" y="5296926"/>
            <a:ext cx="4433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1 – Boisier, Ma. y Cevallos, R. (2019). </a:t>
            </a:r>
            <a:r>
              <a:rPr lang="es-ES" sz="1000" dirty="0"/>
              <a:t>Instrumentos de fomento para la investigación en Chile: historia reciente, estado actual y desafíos. Revista Médica Clínica Las Condes, 30(1), </a:t>
            </a:r>
            <a:r>
              <a:rPr lang="es-ES" sz="1000" dirty="0" smtClean="0"/>
              <a:t>19-28. </a:t>
            </a:r>
            <a:r>
              <a:rPr lang="es-CL" sz="1000" dirty="0">
                <a:hlinkClick r:id="rId6" tooltip="Persistent link using digital object identifier"/>
              </a:rPr>
              <a:t>https://doi.org/10.1016/j.rmclc.2018.10.005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585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4" y="963471"/>
            <a:ext cx="79573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PUBLICACIÓN CIENTÍFICA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Council of </a:t>
            </a:r>
            <a:r>
              <a:rPr lang="es-CL" dirty="0" err="1" smtClean="0"/>
              <a:t>Biology</a:t>
            </a:r>
            <a:r>
              <a:rPr lang="es-CL" dirty="0" smtClean="0"/>
              <a:t> </a:t>
            </a:r>
            <a:r>
              <a:rPr lang="es-CL" dirty="0" err="1" smtClean="0"/>
              <a:t>Editors</a:t>
            </a:r>
            <a:r>
              <a:rPr lang="es-CL" dirty="0" smtClean="0"/>
              <a:t> (2)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1400" dirty="0" smtClean="0"/>
              <a:t>Permanente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1400" dirty="0" smtClean="0"/>
              <a:t>Disposición a la comunidad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1400" dirty="0" smtClean="0"/>
              <a:t>Disponible para examen periódico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dirty="0"/>
          </a:p>
          <a:p>
            <a:r>
              <a:rPr lang="es-CL" dirty="0" smtClean="0"/>
              <a:t>Bunge (3)</a:t>
            </a:r>
          </a:p>
          <a:p>
            <a:r>
              <a:rPr lang="es-CL" sz="1400" i="1" dirty="0" smtClean="0"/>
              <a:t>“el conocimiento científico no es inefable sino expresable, no es privado sino público. El lenguaje científico comunica información a quienquiera haya sido adiestrado para entenderlo”.</a:t>
            </a:r>
          </a:p>
          <a:p>
            <a:endParaRPr lang="es-CL" i="1" dirty="0" smtClean="0"/>
          </a:p>
          <a:p>
            <a:r>
              <a:rPr lang="es-CL" dirty="0" smtClean="0"/>
              <a:t>Gangas, Castillo y </a:t>
            </a:r>
            <a:r>
              <a:rPr lang="es-CL" dirty="0" err="1" smtClean="0"/>
              <a:t>Pedraja</a:t>
            </a:r>
            <a:r>
              <a:rPr lang="es-CL" dirty="0" smtClean="0"/>
              <a:t>-Rejas (4), tienen las siguientes consideraciones para quién lo realiza:</a:t>
            </a:r>
          </a:p>
          <a:p>
            <a:r>
              <a:rPr lang="es-CL" sz="1400" i="1" dirty="0" smtClean="0"/>
              <a:t>“Publicar, significa además validarse y trascender, brindar acceso(…) contribuye a que el conocimiento generado se transforme en algo útil para la sociedad”.</a:t>
            </a:r>
          </a:p>
          <a:p>
            <a:pPr lvl="0"/>
            <a:endParaRPr lang="es-CL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395535" y="5157627"/>
            <a:ext cx="82142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87978" y="5296926"/>
            <a:ext cx="4433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2</a:t>
            </a:r>
            <a:r>
              <a:rPr lang="es-CL" sz="1000" dirty="0" smtClean="0"/>
              <a:t> - Council of </a:t>
            </a:r>
            <a:r>
              <a:rPr lang="es-CL" sz="1000" dirty="0" err="1" smtClean="0"/>
              <a:t>Biology</a:t>
            </a:r>
            <a:r>
              <a:rPr lang="es-CL" sz="1000" dirty="0" smtClean="0"/>
              <a:t> </a:t>
            </a:r>
            <a:r>
              <a:rPr lang="es-CL" sz="1000" dirty="0" err="1" smtClean="0"/>
              <a:t>Editors</a:t>
            </a:r>
            <a:r>
              <a:rPr lang="es-CL" sz="1000" dirty="0" smtClean="0"/>
              <a:t>. (1968). </a:t>
            </a:r>
            <a:r>
              <a:rPr lang="es-CL" sz="1000" dirty="0" err="1" smtClean="0"/>
              <a:t>Proposed</a:t>
            </a:r>
            <a:r>
              <a:rPr lang="es-CL" sz="1000" dirty="0" smtClean="0"/>
              <a:t> </a:t>
            </a:r>
            <a:r>
              <a:rPr lang="es-CL" sz="1000" dirty="0" err="1" smtClean="0"/>
              <a:t>definition</a:t>
            </a:r>
            <a:r>
              <a:rPr lang="es-CL" sz="1000" dirty="0" smtClean="0"/>
              <a:t> of a </a:t>
            </a:r>
            <a:r>
              <a:rPr lang="es-CL" sz="1000" dirty="0" err="1" smtClean="0"/>
              <a:t>primary</a:t>
            </a:r>
            <a:r>
              <a:rPr lang="es-CL" sz="1000" dirty="0" smtClean="0"/>
              <a:t> </a:t>
            </a:r>
            <a:r>
              <a:rPr lang="es-CL" sz="1000" dirty="0" err="1" smtClean="0"/>
              <a:t>publication</a:t>
            </a:r>
            <a:r>
              <a:rPr lang="es-CL" sz="1000" dirty="0" smtClean="0"/>
              <a:t>. </a:t>
            </a:r>
            <a:r>
              <a:rPr lang="es-CL" sz="1000" dirty="0" err="1" smtClean="0"/>
              <a:t>Pp</a:t>
            </a:r>
            <a:r>
              <a:rPr lang="es-CL" sz="1000" dirty="0" smtClean="0"/>
              <a:t> 1-2. En Revista Médica Herediana. (1998). Nota Editorial. 9(1) ,</a:t>
            </a:r>
            <a:r>
              <a:rPr lang="es-CL" sz="1000" dirty="0" err="1" smtClean="0"/>
              <a:t>pp</a:t>
            </a:r>
            <a:r>
              <a:rPr lang="es-CL" sz="1000" dirty="0" smtClean="0"/>
              <a:t> 1</a:t>
            </a:r>
          </a:p>
          <a:p>
            <a:r>
              <a:rPr lang="es-CL" sz="1000" dirty="0"/>
              <a:t>3</a:t>
            </a:r>
            <a:r>
              <a:rPr lang="es-CL" sz="1000" dirty="0" smtClean="0"/>
              <a:t> -  Bunge, M. (1972). La ciencia, su método y su filosofía. Buenos Aires. Ediciones Siglo </a:t>
            </a:r>
            <a:r>
              <a:rPr lang="es-CL" sz="1000" dirty="0" err="1" smtClean="0"/>
              <a:t>XX.En</a:t>
            </a:r>
            <a:r>
              <a:rPr lang="es-CL" sz="1000" dirty="0" smtClean="0"/>
              <a:t> </a:t>
            </a:r>
            <a:r>
              <a:rPr lang="es-CL" sz="1000" dirty="0"/>
              <a:t>Revista Médica Herediana. (1998). Nota Editorial. 9(1) ,</a:t>
            </a:r>
            <a:r>
              <a:rPr lang="es-CL" sz="1000" dirty="0" err="1"/>
              <a:t>pp</a:t>
            </a:r>
            <a:r>
              <a:rPr lang="es-CL" sz="1000" dirty="0"/>
              <a:t> </a:t>
            </a:r>
            <a:r>
              <a:rPr lang="es-CL" sz="1000" dirty="0" smtClean="0"/>
              <a:t>1</a:t>
            </a:r>
          </a:p>
          <a:p>
            <a:r>
              <a:rPr lang="es-CL" sz="1000" dirty="0"/>
              <a:t>4</a:t>
            </a:r>
            <a:r>
              <a:rPr lang="es-CL" sz="1000" dirty="0" smtClean="0"/>
              <a:t> -</a:t>
            </a:r>
            <a:r>
              <a:rPr lang="es-ES" sz="1000" dirty="0"/>
              <a:t>Ganga, Francisco, Castillo, Juan, &amp; </a:t>
            </a:r>
            <a:r>
              <a:rPr lang="es-ES" sz="1000" dirty="0" err="1"/>
              <a:t>Pedraja</a:t>
            </a:r>
            <a:r>
              <a:rPr lang="es-ES" sz="1000" dirty="0"/>
              <a:t>-Rejas, Liliana. (2016). Factores implicados en la publicación científica: una revisión crítica. Ingeniare. Revista chilena de ingeniería, 24(4), 615-627. https://dx.doi.org/10.4067/S0718-33052016000400007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0046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95535" y="5157627"/>
            <a:ext cx="82142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87978" y="5296926"/>
            <a:ext cx="443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hlinkClick r:id="rId6"/>
              </a:rPr>
              <a:t>http://convivenciaescolar.mineduc.cl/wp-content/uploads/2019/04/DFL-2_02-JUL-2010-2.pdf</a:t>
            </a:r>
            <a:endParaRPr lang="es-CL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7570" t="16547" r="60569" b="35083"/>
          <a:stretch/>
        </p:blipFill>
        <p:spPr>
          <a:xfrm>
            <a:off x="1313076" y="956288"/>
            <a:ext cx="6042991" cy="36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5535" y="963471"/>
            <a:ext cx="7434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TIPO DE INSTITUCIONES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Laicas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Confesionales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4630" t="36656" r="55259" b="42009"/>
          <a:stretch/>
        </p:blipFill>
        <p:spPr>
          <a:xfrm>
            <a:off x="382058" y="1969924"/>
            <a:ext cx="5137600" cy="10930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630" t="65896" r="55259" b="12564"/>
          <a:stretch/>
        </p:blipFill>
        <p:spPr>
          <a:xfrm>
            <a:off x="395535" y="3185473"/>
            <a:ext cx="5137600" cy="1103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694" t="42711" r="55410" b="35788"/>
          <a:stretch/>
        </p:blipFill>
        <p:spPr>
          <a:xfrm>
            <a:off x="382058" y="4410658"/>
            <a:ext cx="4875618" cy="10510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4694" t="12986" r="78237" b="65137"/>
          <a:stretch/>
        </p:blipFill>
        <p:spPr>
          <a:xfrm>
            <a:off x="5519658" y="1968594"/>
            <a:ext cx="2085929" cy="10693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18925" t="72167" r="69879" b="6222"/>
          <a:stretch/>
        </p:blipFill>
        <p:spPr>
          <a:xfrm>
            <a:off x="5257676" y="4421672"/>
            <a:ext cx="1368236" cy="105641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/>
          <a:srcRect l="21591" t="12986" r="55410" b="65137"/>
          <a:stretch/>
        </p:blipFill>
        <p:spPr>
          <a:xfrm>
            <a:off x="5489094" y="3195133"/>
            <a:ext cx="2810710" cy="106939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0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5535" y="963471"/>
            <a:ext cx="7434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TIPO DE INSTITUCIONES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Laicas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Confesionales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4630" t="36656" r="55259" b="42009"/>
          <a:stretch/>
        </p:blipFill>
        <p:spPr>
          <a:xfrm>
            <a:off x="382058" y="1969924"/>
            <a:ext cx="5137600" cy="10930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630" t="65896" r="55259" b="12564"/>
          <a:stretch/>
        </p:blipFill>
        <p:spPr>
          <a:xfrm>
            <a:off x="395535" y="3185473"/>
            <a:ext cx="5137600" cy="1103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694" t="42711" r="55410" b="35788"/>
          <a:stretch/>
        </p:blipFill>
        <p:spPr>
          <a:xfrm>
            <a:off x="382058" y="4410658"/>
            <a:ext cx="4875618" cy="10510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4694" t="12986" r="78237" b="65137"/>
          <a:stretch/>
        </p:blipFill>
        <p:spPr>
          <a:xfrm>
            <a:off x="5519658" y="1968594"/>
            <a:ext cx="2085929" cy="10693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18925" t="72167" r="69879" b="6222"/>
          <a:stretch/>
        </p:blipFill>
        <p:spPr>
          <a:xfrm>
            <a:off x="5257676" y="4421672"/>
            <a:ext cx="1368236" cy="105641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/>
          <a:srcRect l="21591" t="12986" r="55410" b="65137"/>
          <a:stretch/>
        </p:blipFill>
        <p:spPr>
          <a:xfrm>
            <a:off x="5489094" y="3195133"/>
            <a:ext cx="2810710" cy="10693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74715" y="4289059"/>
            <a:ext cx="1356189" cy="13103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9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5" y="963471"/>
            <a:ext cx="74340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RAÍZ ADMINISTRATIVA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/>
              <a:t>Vicerrectorías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/>
              <a:t>Direcciones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MARCO REGULATORIO</a:t>
            </a:r>
          </a:p>
          <a:p>
            <a:pPr lvl="1"/>
            <a:r>
              <a:rPr lang="es-CL" dirty="0" smtClean="0"/>
              <a:t>Laicas Vs. Confesionales</a:t>
            </a:r>
          </a:p>
          <a:p>
            <a:pPr lvl="1"/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Por el tipo de mecanismo o marco regulatorio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Política institucional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Reglamentos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Programas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Proyectos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Decretos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Numera de artículo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19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8" y="5348360"/>
            <a:ext cx="3586329" cy="11219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5535" y="963471"/>
            <a:ext cx="743401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b="1" dirty="0" smtClean="0"/>
              <a:t>PARTICULARIDADES SOBRE LOS BENEFICIARIOS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Deben poseer un vínculo institucional (categorización)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Tener contrato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Periodo laboral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Investigador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err="1" smtClean="0"/>
              <a:t>Autoria</a:t>
            </a:r>
            <a:endParaRPr lang="es-C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Primer autor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Coautoria</a:t>
            </a:r>
            <a:endParaRPr lang="es-C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Autor de correspondencia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Señalar filiación institucional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Compartir filiación institucional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Seguir el parámetro de postulación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CL" dirty="0" smtClean="0"/>
              <a:t>Novedad: Identificador como investigador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smtClean="0"/>
              <a:t>ORCID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Research</a:t>
            </a:r>
            <a:r>
              <a:rPr lang="es-CL" dirty="0" smtClean="0"/>
              <a:t> ID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C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42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dirty="0">
                <a:solidFill>
                  <a:schemeClr val="bg1"/>
                </a:solidFill>
                <a:cs typeface="Calibri"/>
              </a:rPr>
              <a:t>COMPARACIÓN DE INCENTIVOS DE PUBLICACIONES CIENTÍFICAS ENTRE UNIVERSIDADES PERTENECIENTES AL CONSEJO DE RECTORES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78" y="659667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1000" dirty="0" smtClean="0">
                <a:solidFill>
                  <a:srgbClr val="FFFFFF"/>
                </a:solidFill>
                <a:cs typeface="Calibri"/>
              </a:rPr>
              <a:t>Universidad de Concepción 09 y 10 de enero </a:t>
            </a:r>
            <a:endParaRPr lang="es-CL" sz="1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5535" y="963471"/>
            <a:ext cx="7434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smtClean="0"/>
              <a:t>DEFINICIÓN DE INCENTIVO</a:t>
            </a:r>
          </a:p>
          <a:p>
            <a:pPr lvl="0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395535" y="1419672"/>
            <a:ext cx="790598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 smtClean="0">
                <a:solidFill>
                  <a:schemeClr val="tx1"/>
                </a:solidFill>
              </a:rPr>
              <a:t>Se entenderá por incentivo a la productividad académica en investigación científica y tecnológica, todo reconocimiento material y/o simbólico que la Universidad entregue a sus académicos, por su destacado desempeño en la producción intelectual desarrollada</a:t>
            </a:r>
            <a:r>
              <a:rPr lang="es-CL" sz="16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CL" sz="1400" b="1" dirty="0" smtClean="0">
                <a:solidFill>
                  <a:schemeClr val="tx1"/>
                </a:solidFill>
              </a:rPr>
              <a:t>UNIVERSIDAD CATÓLICA DE TEMUCO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3" y="2459889"/>
            <a:ext cx="7905983" cy="15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Todas aquellos </a:t>
            </a:r>
            <a:r>
              <a:rPr lang="es-ES" sz="1200" dirty="0" err="1">
                <a:solidFill>
                  <a:schemeClr val="tx1"/>
                </a:solidFill>
              </a:rPr>
              <a:t>papers</a:t>
            </a:r>
            <a:r>
              <a:rPr lang="es-ES" sz="1200" dirty="0">
                <a:solidFill>
                  <a:schemeClr val="tx1"/>
                </a:solidFill>
              </a:rPr>
              <a:t> publicados en revistas que se encuentren en WoS (ex ISI) o en Scopus. Se considerarán los siguientes tipos de documento: </a:t>
            </a:r>
            <a:r>
              <a:rPr lang="es-ES" sz="1200" dirty="0" err="1">
                <a:solidFill>
                  <a:schemeClr val="tx1"/>
                </a:solidFill>
              </a:rPr>
              <a:t>Article</a:t>
            </a:r>
            <a:r>
              <a:rPr lang="es-ES" sz="1200" dirty="0">
                <a:solidFill>
                  <a:schemeClr val="tx1"/>
                </a:solidFill>
              </a:rPr>
              <a:t>, </a:t>
            </a:r>
            <a:r>
              <a:rPr lang="es-ES" sz="1200" dirty="0" err="1">
                <a:solidFill>
                  <a:schemeClr val="tx1"/>
                </a:solidFill>
              </a:rPr>
              <a:t>Review</a:t>
            </a:r>
            <a:r>
              <a:rPr lang="es-ES" sz="1200" dirty="0">
                <a:solidFill>
                  <a:schemeClr val="tx1"/>
                </a:solidFill>
              </a:rPr>
              <a:t>, </a:t>
            </a:r>
            <a:r>
              <a:rPr lang="es-ES" sz="1200" dirty="0" err="1">
                <a:solidFill>
                  <a:schemeClr val="tx1"/>
                </a:solidFill>
              </a:rPr>
              <a:t>Proceeding</a:t>
            </a:r>
            <a:r>
              <a:rPr lang="es-ES" sz="1200" dirty="0">
                <a:solidFill>
                  <a:schemeClr val="tx1"/>
                </a:solidFill>
              </a:rPr>
              <a:t> (</a:t>
            </a:r>
            <a:r>
              <a:rPr lang="es-ES" sz="1200" dirty="0" err="1">
                <a:solidFill>
                  <a:schemeClr val="tx1"/>
                </a:solidFill>
              </a:rPr>
              <a:t>Conference</a:t>
            </a:r>
            <a:r>
              <a:rPr lang="es-ES" sz="1200" dirty="0">
                <a:solidFill>
                  <a:schemeClr val="tx1"/>
                </a:solidFill>
              </a:rPr>
              <a:t>) </a:t>
            </a:r>
            <a:r>
              <a:rPr lang="es-ES" sz="1200" dirty="0" err="1">
                <a:solidFill>
                  <a:schemeClr val="tx1"/>
                </a:solidFill>
              </a:rPr>
              <a:t>paper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sz="1200" dirty="0">
                <a:solidFill>
                  <a:schemeClr val="tx1"/>
                </a:solidFill>
              </a:rPr>
              <a:t>Para WoS solo se considerarán las revistas que pertenezcan a los siguientes índices:</a:t>
            </a:r>
          </a:p>
          <a:p>
            <a:pPr algn="just"/>
            <a:r>
              <a:rPr lang="es-ES" sz="1200" dirty="0">
                <a:solidFill>
                  <a:schemeClr val="tx1"/>
                </a:solidFill>
              </a:rPr>
              <a:t>Science </a:t>
            </a:r>
            <a:r>
              <a:rPr lang="es-ES" sz="1200" dirty="0" err="1">
                <a:solidFill>
                  <a:schemeClr val="tx1"/>
                </a:solidFill>
              </a:rPr>
              <a:t>Citation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Index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Expanded</a:t>
            </a:r>
            <a:r>
              <a:rPr lang="es-ES" sz="1200" dirty="0">
                <a:solidFill>
                  <a:schemeClr val="tx1"/>
                </a:solidFill>
              </a:rPr>
              <a:t> (SCI-EXPANDED)</a:t>
            </a:r>
          </a:p>
          <a:p>
            <a:pPr algn="just"/>
            <a:r>
              <a:rPr lang="es-ES" sz="1200" dirty="0" err="1">
                <a:solidFill>
                  <a:schemeClr val="tx1"/>
                </a:solidFill>
              </a:rPr>
              <a:t>Arts</a:t>
            </a:r>
            <a:r>
              <a:rPr lang="es-ES" sz="1200" dirty="0">
                <a:solidFill>
                  <a:schemeClr val="tx1"/>
                </a:solidFill>
              </a:rPr>
              <a:t> &amp; </a:t>
            </a:r>
            <a:r>
              <a:rPr lang="es-ES" sz="1200" dirty="0" err="1">
                <a:solidFill>
                  <a:schemeClr val="tx1"/>
                </a:solidFill>
              </a:rPr>
              <a:t>Humanities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Citation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Index</a:t>
            </a:r>
            <a:r>
              <a:rPr lang="es-ES" sz="1200" dirty="0">
                <a:solidFill>
                  <a:schemeClr val="tx1"/>
                </a:solidFill>
              </a:rPr>
              <a:t> (A&amp;HCI)</a:t>
            </a:r>
          </a:p>
          <a:p>
            <a:pPr algn="just"/>
            <a:r>
              <a:rPr lang="es-ES" sz="1200" dirty="0">
                <a:solidFill>
                  <a:schemeClr val="tx1"/>
                </a:solidFill>
              </a:rPr>
              <a:t>Social </a:t>
            </a:r>
            <a:r>
              <a:rPr lang="es-ES" sz="1200" dirty="0" err="1">
                <a:solidFill>
                  <a:schemeClr val="tx1"/>
                </a:solidFill>
              </a:rPr>
              <a:t>Sciences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Citation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Index</a:t>
            </a:r>
            <a:r>
              <a:rPr lang="es-ES" sz="1200" dirty="0">
                <a:solidFill>
                  <a:schemeClr val="tx1"/>
                </a:solidFill>
              </a:rPr>
              <a:t> (SSCI</a:t>
            </a:r>
            <a:r>
              <a:rPr lang="es-ES" sz="1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UNIVERSIDAD SANTIAGO DE CHILE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5535" y="4069120"/>
            <a:ext cx="790598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400" dirty="0" smtClean="0">
                <a:solidFill>
                  <a:schemeClr val="tx1"/>
                </a:solidFill>
              </a:rPr>
              <a:t>Se entenderá (…) a un resultado obtenido a partir de una </a:t>
            </a:r>
            <a:r>
              <a:rPr lang="es-CL" sz="1400" dirty="0" smtClean="0">
                <a:solidFill>
                  <a:schemeClr val="tx1"/>
                </a:solidFill>
              </a:rPr>
              <a:t>investigación</a:t>
            </a:r>
            <a:r>
              <a:rPr lang="es-CL" sz="1400" dirty="0" smtClean="0">
                <a:solidFill>
                  <a:schemeClr val="tx1"/>
                </a:solidFill>
              </a:rPr>
              <a:t>, siendo considerado para efectos de este reglamento lo siguiente:</a:t>
            </a:r>
          </a:p>
          <a:p>
            <a:pPr algn="just"/>
            <a:r>
              <a:rPr lang="es-CL" sz="1400" dirty="0" smtClean="0">
                <a:solidFill>
                  <a:schemeClr val="tx1"/>
                </a:solidFill>
              </a:rPr>
              <a:t>Artículo científico con revisión de pares</a:t>
            </a:r>
          </a:p>
          <a:p>
            <a:pPr algn="just"/>
            <a:r>
              <a:rPr lang="es-CL" sz="1400" b="1" dirty="0" smtClean="0">
                <a:solidFill>
                  <a:schemeClr val="tx1"/>
                </a:solidFill>
              </a:rPr>
              <a:t>UNIVERSIDAD DE MAGALLANES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95535" y="5051522"/>
            <a:ext cx="790598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 smtClean="0">
                <a:solidFill>
                  <a:schemeClr val="tx1"/>
                </a:solidFill>
              </a:rPr>
              <a:t>Fomentar el aumento de la productividad de las distintas áreas del saber desarrolladas por la Universidad y propender a la formación y fortalecimiento de cuerpos académicos de especialidades médicas, de núcleos profesional y claustros de magíster académico y doctorado.</a:t>
            </a:r>
          </a:p>
          <a:p>
            <a:pPr algn="just"/>
            <a:r>
              <a:rPr lang="es-CL" sz="1400" b="1" dirty="0" smtClean="0">
                <a:solidFill>
                  <a:schemeClr val="tx1"/>
                </a:solidFill>
              </a:rPr>
              <a:t>UNIVERSIDAD CATÓLICA DE LA SANTÍSIMA CONCEPCIÓN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1223</Words>
  <Application>Microsoft Office PowerPoint</Application>
  <PresentationFormat>Carta (216 x 279 mm)</PresentationFormat>
  <Paragraphs>181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iMark J</dc:creator>
  <cp:lastModifiedBy>Betsy Cabezas Caceres</cp:lastModifiedBy>
  <cp:revision>601</cp:revision>
  <cp:lastPrinted>2014-11-14T19:31:17Z</cp:lastPrinted>
  <dcterms:created xsi:type="dcterms:W3CDTF">2014-11-14T15:56:21Z</dcterms:created>
  <dcterms:modified xsi:type="dcterms:W3CDTF">2020-01-08T20:09:56Z</dcterms:modified>
</cp:coreProperties>
</file>