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53"/>
  </p:notesMasterIdLst>
  <p:sldIdLst>
    <p:sldId id="256" r:id="rId2"/>
    <p:sldId id="258" r:id="rId3"/>
    <p:sldId id="312" r:id="rId4"/>
    <p:sldId id="332" r:id="rId5"/>
    <p:sldId id="259" r:id="rId6"/>
    <p:sldId id="313" r:id="rId7"/>
    <p:sldId id="314" r:id="rId8"/>
    <p:sldId id="260" r:id="rId9"/>
    <p:sldId id="333" r:id="rId10"/>
    <p:sldId id="290" r:id="rId11"/>
    <p:sldId id="309" r:id="rId12"/>
    <p:sldId id="318" r:id="rId13"/>
    <p:sldId id="262" r:id="rId14"/>
    <p:sldId id="308" r:id="rId15"/>
    <p:sldId id="310" r:id="rId16"/>
    <p:sldId id="263" r:id="rId17"/>
    <p:sldId id="334" r:id="rId18"/>
    <p:sldId id="261" r:id="rId19"/>
    <p:sldId id="264" r:id="rId20"/>
    <p:sldId id="326" r:id="rId21"/>
    <p:sldId id="330" r:id="rId22"/>
    <p:sldId id="327" r:id="rId23"/>
    <p:sldId id="331" r:id="rId24"/>
    <p:sldId id="329" r:id="rId25"/>
    <p:sldId id="335" r:id="rId26"/>
    <p:sldId id="274" r:id="rId27"/>
    <p:sldId id="297" r:id="rId28"/>
    <p:sldId id="294" r:id="rId29"/>
    <p:sldId id="296" r:id="rId30"/>
    <p:sldId id="323" r:id="rId31"/>
    <p:sldId id="272" r:id="rId32"/>
    <p:sldId id="291" r:id="rId33"/>
    <p:sldId id="269" r:id="rId34"/>
    <p:sldId id="322" r:id="rId35"/>
    <p:sldId id="301" r:id="rId36"/>
    <p:sldId id="295" r:id="rId37"/>
    <p:sldId id="303" r:id="rId38"/>
    <p:sldId id="300" r:id="rId39"/>
    <p:sldId id="319" r:id="rId40"/>
    <p:sldId id="299" r:id="rId41"/>
    <p:sldId id="276" r:id="rId42"/>
    <p:sldId id="279" r:id="rId43"/>
    <p:sldId id="321" r:id="rId44"/>
    <p:sldId id="320" r:id="rId45"/>
    <p:sldId id="336" r:id="rId46"/>
    <p:sldId id="337" r:id="rId47"/>
    <p:sldId id="278" r:id="rId48"/>
    <p:sldId id="281" r:id="rId49"/>
    <p:sldId id="325" r:id="rId50"/>
    <p:sldId id="324" r:id="rId51"/>
    <p:sldId id="286" r:id="rId52"/>
  </p:sldIdLst>
  <p:sldSz cx="9144000" cy="5143500" type="screen16x9"/>
  <p:notesSz cx="6858000" cy="9144000"/>
  <p:embeddedFontLst>
    <p:embeddedFont>
      <p:font typeface="PT Sans Narrow" panose="020B0604020202020204" charset="0"/>
      <p:regular r:id="rId54"/>
      <p:bold r:id="rId55"/>
    </p:embeddedFont>
    <p:embeddedFont>
      <p:font typeface="Open Sans" panose="020B0604020202020204" charset="0"/>
      <p:regular r:id="rId56"/>
      <p:bold r:id="rId57"/>
      <p:italic r:id="rId58"/>
      <p:boldItalic r:id="rId59"/>
    </p:embeddedFont>
    <p:embeddedFont>
      <p:font typeface="Calibri" panose="020F0502020204030204" pitchFamily="34" charset="0"/>
      <p:regular r:id="rId60"/>
      <p:bold r:id="rId61"/>
      <p:italic r:id="rId62"/>
      <p:boldItalic r:id="rId6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12BAF"/>
    <a:srgbClr val="C1F0F1"/>
    <a:srgbClr val="FFCC99"/>
    <a:srgbClr val="990033"/>
    <a:srgbClr val="CC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1684" autoAdjust="0"/>
    <p:restoredTop sz="94660"/>
  </p:normalViewPr>
  <p:slideViewPr>
    <p:cSldViewPr snapToGrid="0">
      <p:cViewPr varScale="1">
        <p:scale>
          <a:sx n="73" d="100"/>
          <a:sy n="73" d="100"/>
        </p:scale>
        <p:origin x="20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1192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font" Target="fonts/font2.fntdata"/><Relationship Id="rId63" Type="http://schemas.openxmlformats.org/officeDocument/2006/relationships/font" Target="fonts/font10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8" Type="http://schemas.openxmlformats.org/officeDocument/2006/relationships/font" Target="fonts/font5.fntdata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font" Target="fonts/font4.fntdata"/><Relationship Id="rId61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font" Target="fonts/font7.fntdata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font" Target="fonts/font3.fntdata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6.fntdata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1.fntdata"/><Relationship Id="rId62" Type="http://schemas.openxmlformats.org/officeDocument/2006/relationships/font" Target="fonts/font9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6963061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Shape 6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Shape 6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4431203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hape 8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Shape 9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249370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hape 8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Shape 9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3616146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Shape 8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5607794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Shape 1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Shape 10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9605076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Shape 1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Shape 10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8532123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Shape 1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Shape 10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6184174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Shape 10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Shape 10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8748397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Shape 7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Shape 7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7006488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Shape 9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Shape 9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2816594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Shape 11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Shape 11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373781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Shape 7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Shape 7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8292114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Shape 9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Shape 9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3043776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Shape 11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Shape 11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7834829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Shape 9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Shape 9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1996232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Shape 11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Shape 11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6528271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Shape 11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Shape 11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4450372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Shape 7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Shape 7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8520736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Shape 16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" name="Shape 16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3877563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" name="Shape 14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0841451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" name="Shape 14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7705182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" name="Shape 14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326224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Shape 8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6462661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" name="Shape 14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7217482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Shape 15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" name="Shape 15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3009656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hape 8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Shape 9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8345473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Shape 13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Shape 13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311216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Shape 13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Shape 13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8896195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Shape 15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" name="Shape 15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0163974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" name="Shape 14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1383903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Shape 16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" name="Shape 16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9565937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Shape 15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" name="Shape 15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6599124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Shape 15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" name="Shape 15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617460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Shape 7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Shape 7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1323541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Shape 15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" name="Shape 15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0429999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Shape 17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" name="Shape 17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9955572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Shape 19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" name="Shape 19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0545845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Shape 19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" name="Shape 19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39048487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Shape 19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" name="Shape 19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18483658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Shape 7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Shape 7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84796756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Shape 7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Shape 7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74092684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Shape 18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" name="Shape 1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7872878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Shape 20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" name="Shape 20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60193551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Shape 20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" name="Shape 20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7255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Shape 8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87572937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Shape 20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" name="Shape 20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03834986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Shape 23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" name="Shape 23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815428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Shape 8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771846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Shape 8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419777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hape 8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Shape 9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382102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Shape 7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Shape 7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500242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hape 10"/>
          <p:cNvCxnSpPr/>
          <p:nvPr/>
        </p:nvCxnSpPr>
        <p:spPr>
          <a:xfrm>
            <a:off x="7007735" y="3176888"/>
            <a:ext cx="562200" cy="0"/>
          </a:xfrm>
          <a:prstGeom prst="straightConnector1">
            <a:avLst/>
          </a:prstGeom>
          <a:noFill/>
          <a:ln w="762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1" name="Shape 11"/>
          <p:cNvCxnSpPr/>
          <p:nvPr/>
        </p:nvCxnSpPr>
        <p:spPr>
          <a:xfrm>
            <a:off x="1575035" y="3158252"/>
            <a:ext cx="562200" cy="0"/>
          </a:xfrm>
          <a:prstGeom prst="straightConnector1">
            <a:avLst/>
          </a:prstGeom>
          <a:noFill/>
          <a:ln w="762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12" name="Shape 12"/>
          <p:cNvGrpSpPr/>
          <p:nvPr/>
        </p:nvGrpSpPr>
        <p:grpSpPr>
          <a:xfrm>
            <a:off x="1004144" y="1022025"/>
            <a:ext cx="7136668" cy="152400"/>
            <a:chOff x="1346429" y="1011300"/>
            <a:chExt cx="6452100" cy="152400"/>
          </a:xfrm>
        </p:grpSpPr>
        <p:cxnSp>
          <p:nvCxnSpPr>
            <p:cNvPr id="13" name="Shape 13"/>
            <p:cNvCxnSpPr/>
            <p:nvPr/>
          </p:nvCxnSpPr>
          <p:spPr>
            <a:xfrm rot="10800000">
              <a:off x="1346429" y="1011300"/>
              <a:ext cx="6452100" cy="0"/>
            </a:xfrm>
            <a:prstGeom prst="straightConnector1">
              <a:avLst/>
            </a:prstGeom>
            <a:noFill/>
            <a:ln w="762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4" name="Shape 14"/>
            <p:cNvCxnSpPr/>
            <p:nvPr/>
          </p:nvCxnSpPr>
          <p:spPr>
            <a:xfrm rot="10800000">
              <a:off x="1346429" y="1163700"/>
              <a:ext cx="64521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15" name="Shape 15"/>
          <p:cNvGrpSpPr/>
          <p:nvPr/>
        </p:nvGrpSpPr>
        <p:grpSpPr>
          <a:xfrm>
            <a:off x="1004151" y="3969100"/>
            <a:ext cx="7136668" cy="152400"/>
            <a:chOff x="1346435" y="3969088"/>
            <a:chExt cx="6452100" cy="152400"/>
          </a:xfrm>
        </p:grpSpPr>
        <p:cxnSp>
          <p:nvCxnSpPr>
            <p:cNvPr id="16" name="Shape 16"/>
            <p:cNvCxnSpPr/>
            <p:nvPr/>
          </p:nvCxnSpPr>
          <p:spPr>
            <a:xfrm>
              <a:off x="1346435" y="4121488"/>
              <a:ext cx="6452100" cy="0"/>
            </a:xfrm>
            <a:prstGeom prst="straightConnector1">
              <a:avLst/>
            </a:prstGeom>
            <a:noFill/>
            <a:ln w="762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7" name="Shape 17"/>
            <p:cNvCxnSpPr/>
            <p:nvPr/>
          </p:nvCxnSpPr>
          <p:spPr>
            <a:xfrm>
              <a:off x="1346435" y="3969088"/>
              <a:ext cx="64521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sp>
        <p:nvSpPr>
          <p:cNvPr id="18" name="Shape 18"/>
          <p:cNvSpPr txBox="1">
            <a:spLocks noGrp="1"/>
          </p:cNvSpPr>
          <p:nvPr>
            <p:ph type="ctrTitle"/>
          </p:nvPr>
        </p:nvSpPr>
        <p:spPr>
          <a:xfrm>
            <a:off x="1004150" y="1751764"/>
            <a:ext cx="7136700" cy="10224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1pPr>
            <a:lvl2pPr lvl="1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2pPr>
            <a:lvl3pPr lvl="2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3pPr>
            <a:lvl4pPr lvl="3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4pPr>
            <a:lvl5pPr lvl="4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5pPr>
            <a:lvl6pPr lvl="5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6pPr>
            <a:lvl7pPr lvl="6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7pPr>
            <a:lvl8pPr lvl="7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8pPr>
            <a:lvl9pPr lvl="8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subTitle" idx="1"/>
          </p:nvPr>
        </p:nvSpPr>
        <p:spPr>
          <a:xfrm>
            <a:off x="2137225" y="2850039"/>
            <a:ext cx="48705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/>
          <p:nvPr/>
        </p:nvSpPr>
        <p:spPr>
          <a:xfrm>
            <a:off x="-75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Shape 57"/>
          <p:cNvSpPr txBox="1">
            <a:spLocks noGrp="1"/>
          </p:cNvSpPr>
          <p:nvPr>
            <p:ph type="title" hasCustomPrompt="1"/>
          </p:nvPr>
        </p:nvSpPr>
        <p:spPr>
          <a:xfrm>
            <a:off x="311700" y="1304850"/>
            <a:ext cx="8520600" cy="153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8" name="Shape 58"/>
          <p:cNvSpPr txBox="1">
            <a:spLocks noGrp="1"/>
          </p:cNvSpPr>
          <p:nvPr>
            <p:ph type="body" idx="1"/>
          </p:nvPr>
        </p:nvSpPr>
        <p:spPr>
          <a:xfrm>
            <a:off x="311700" y="2995650"/>
            <a:ext cx="8520600" cy="1071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9" name="Shape 5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hape 6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/>
          <p:nvPr/>
        </p:nvSpPr>
        <p:spPr>
          <a:xfrm>
            <a:off x="-50" y="2571900"/>
            <a:ext cx="9144000" cy="2571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title"/>
          </p:nvPr>
        </p:nvSpPr>
        <p:spPr>
          <a:xfrm>
            <a:off x="311700" y="814800"/>
            <a:ext cx="8571300" cy="94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/>
          <p:nvPr/>
        </p:nvSpPr>
        <p:spPr>
          <a:xfrm>
            <a:off x="-75" y="5045700"/>
            <a:ext cx="9144000" cy="97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body" idx="1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9" name="Shape 2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hape 3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32" name="Shape 32"/>
          <p:cNvSpPr txBox="1">
            <a:spLocks noGrp="1"/>
          </p:cNvSpPr>
          <p:nvPr>
            <p:ph type="body" idx="1"/>
          </p:nvPr>
        </p:nvSpPr>
        <p:spPr>
          <a:xfrm>
            <a:off x="311700" y="1266175"/>
            <a:ext cx="3999900" cy="330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3" name="Shape 33"/>
          <p:cNvSpPr txBox="1">
            <a:spLocks noGrp="1"/>
          </p:cNvSpPr>
          <p:nvPr>
            <p:ph type="body" idx="2"/>
          </p:nvPr>
        </p:nvSpPr>
        <p:spPr>
          <a:xfrm>
            <a:off x="4832400" y="1266175"/>
            <a:ext cx="3999900" cy="330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41" name="Shape 4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accent6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43"/>
          <p:cNvSpPr txBox="1">
            <a:spLocks noGrp="1"/>
          </p:cNvSpPr>
          <p:nvPr>
            <p:ph type="title"/>
          </p:nvPr>
        </p:nvSpPr>
        <p:spPr>
          <a:xfrm>
            <a:off x="490250" y="526350"/>
            <a:ext cx="56136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4" name="Shape 4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/>
          <p:nvPr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47" name="Shape 47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8" name="Shape 48"/>
          <p:cNvSpPr txBox="1">
            <a:spLocks noGrp="1"/>
          </p:cNvSpPr>
          <p:nvPr>
            <p:ph type="title"/>
          </p:nvPr>
        </p:nvSpPr>
        <p:spPr>
          <a:xfrm>
            <a:off x="265500" y="1039675"/>
            <a:ext cx="4045200" cy="16758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49" name="Shape 49"/>
          <p:cNvSpPr txBox="1">
            <a:spLocks noGrp="1"/>
          </p:cNvSpPr>
          <p:nvPr>
            <p:ph type="subTitle" idx="1"/>
          </p:nvPr>
        </p:nvSpPr>
        <p:spPr>
          <a:xfrm>
            <a:off x="265500" y="27268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50" name="Shape 50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1" name="Shape 5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Shape 53"/>
          <p:cNvSpPr txBox="1">
            <a:spLocks noGrp="1"/>
          </p:cNvSpPr>
          <p:nvPr>
            <p:ph type="body" idx="1"/>
          </p:nvPr>
        </p:nvSpPr>
        <p:spPr>
          <a:xfrm>
            <a:off x="311700" y="4230725"/>
            <a:ext cx="5998800" cy="59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T Sans Narrow"/>
              <a:buNone/>
              <a:defRPr sz="2400">
                <a:latin typeface="PT Sans Narrow"/>
                <a:ea typeface="PT Sans Narrow"/>
                <a:cs typeface="PT Sans Narrow"/>
                <a:sym typeface="PT Sans Narrow"/>
              </a:defRPr>
            </a:lvl1pPr>
          </a:lstStyle>
          <a:p>
            <a:endParaRPr/>
          </a:p>
        </p:txBody>
      </p:sp>
      <p:sp>
        <p:nvSpPr>
          <p:cNvPr id="54" name="Shape 5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tropic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Open Sans"/>
              <a:buChar char="●"/>
              <a:defRPr sz="18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VdAB8Ri5i9E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s://scholar.google.com/citations?view_op=view_org&amp;hl=en&amp;org=4555896482842878823" TargetMode="External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5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5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hyperlink" Target="http://www.facebook.com" TargetMode="External"/><Relationship Id="rId3" Type="http://schemas.openxmlformats.org/officeDocument/2006/relationships/hyperlink" Target="http://www.researchgate.net/" TargetMode="External"/><Relationship Id="rId7" Type="http://schemas.openxmlformats.org/officeDocument/2006/relationships/hyperlink" Target="https://www.mendeley.com/" TargetMode="External"/><Relationship Id="rId12" Type="http://schemas.openxmlformats.org/officeDocument/2006/relationships/image" Target="../media/image43.png"/><Relationship Id="rId2" Type="http://schemas.openxmlformats.org/officeDocument/2006/relationships/notesSlide" Target="../notesSlides/notesSlide47.xml"/><Relationship Id="rId16" Type="http://schemas.openxmlformats.org/officeDocument/2006/relationships/image" Target="../media/image4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0.png"/><Relationship Id="rId11" Type="http://schemas.openxmlformats.org/officeDocument/2006/relationships/hyperlink" Target="http://www.linkedin.com/" TargetMode="External"/><Relationship Id="rId5" Type="http://schemas.openxmlformats.org/officeDocument/2006/relationships/hyperlink" Target="http://www.academia.edu/" TargetMode="External"/><Relationship Id="rId15" Type="http://schemas.openxmlformats.org/officeDocument/2006/relationships/hyperlink" Target="https://twitter.com/egiordanino" TargetMode="External"/><Relationship Id="rId10" Type="http://schemas.openxmlformats.org/officeDocument/2006/relationships/image" Target="../media/image42.png"/><Relationship Id="rId4" Type="http://schemas.openxmlformats.org/officeDocument/2006/relationships/image" Target="../media/image39.png"/><Relationship Id="rId9" Type="http://schemas.openxmlformats.org/officeDocument/2006/relationships/hyperlink" Target="https://www.aacademica.org/" TargetMode="External"/><Relationship Id="rId14" Type="http://schemas.openxmlformats.org/officeDocument/2006/relationships/image" Target="../media/image44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BibliotecaCentralFauba/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20000"/>
            <a:lumOff val="80000"/>
          </a:schemeClr>
        </a:solidFill>
        <a:effectLst/>
      </p:bgPr>
    </p:bg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hape 66"/>
          <p:cNvSpPr txBox="1">
            <a:spLocks noGrp="1"/>
          </p:cNvSpPr>
          <p:nvPr>
            <p:ph type="title"/>
          </p:nvPr>
        </p:nvSpPr>
        <p:spPr>
          <a:xfrm>
            <a:off x="490249" y="185057"/>
            <a:ext cx="7107979" cy="262399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b="1" dirty="0" smtClean="0">
                <a:solidFill>
                  <a:srgbClr val="274E13"/>
                </a:solidFill>
              </a:rPr>
              <a:t>Las fuentes </a:t>
            </a:r>
            <a:r>
              <a:rPr lang="es-419" b="1" dirty="0">
                <a:solidFill>
                  <a:srgbClr val="274E13"/>
                </a:solidFill>
              </a:rPr>
              <a:t>de información </a:t>
            </a:r>
            <a:r>
              <a:rPr lang="es-419" b="1" dirty="0" smtClean="0">
                <a:solidFill>
                  <a:srgbClr val="274E13"/>
                </a:solidFill>
              </a:rPr>
              <a:t>y la visibilidad de la investigación</a:t>
            </a:r>
            <a:endParaRPr b="1" dirty="0">
              <a:solidFill>
                <a:srgbClr val="274E13"/>
              </a:solidFill>
            </a:endParaRPr>
          </a:p>
        </p:txBody>
      </p:sp>
      <p:sp>
        <p:nvSpPr>
          <p:cNvPr id="67" name="Shape 67"/>
          <p:cNvSpPr txBox="1">
            <a:spLocks noGrp="1"/>
          </p:cNvSpPr>
          <p:nvPr>
            <p:ph type="subTitle" idx="4294967295"/>
          </p:nvPr>
        </p:nvSpPr>
        <p:spPr>
          <a:xfrm>
            <a:off x="4833256" y="2349485"/>
            <a:ext cx="4061361" cy="138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sz="2000" b="1" dirty="0"/>
          </a:p>
          <a:p>
            <a:pPr marL="0" lvl="0" indent="0" algn="r">
              <a:spcBef>
                <a:spcPts val="1600"/>
              </a:spcBef>
              <a:spcAft>
                <a:spcPts val="0"/>
              </a:spcAft>
              <a:buNone/>
            </a:pPr>
            <a:r>
              <a:rPr lang="es-419" sz="2000" b="1" dirty="0">
                <a:solidFill>
                  <a:schemeClr val="accent2">
                    <a:lumMod val="75000"/>
                  </a:schemeClr>
                </a:solidFill>
              </a:rPr>
              <a:t>Eduardo Pablo Giordanino</a:t>
            </a:r>
            <a:endParaRPr sz="2000" b="1" dirty="0">
              <a:solidFill>
                <a:schemeClr val="accent2">
                  <a:lumMod val="75000"/>
                </a:schemeClr>
              </a:solidFill>
            </a:endParaRPr>
          </a:p>
          <a:p>
            <a:pPr marL="0" lvl="0" indent="0" algn="r">
              <a:spcBef>
                <a:spcPts val="1600"/>
              </a:spcBef>
              <a:spcAft>
                <a:spcPts val="1600"/>
              </a:spcAft>
              <a:buNone/>
            </a:pPr>
            <a:r>
              <a:rPr lang="es-419" sz="2000" b="1" dirty="0" smtClean="0">
                <a:solidFill>
                  <a:schemeClr val="accent2">
                    <a:lumMod val="50000"/>
                  </a:schemeClr>
                </a:solidFill>
              </a:rPr>
              <a:t>9 Enero 2020</a:t>
            </a:r>
            <a:endParaRPr sz="20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4188023"/>
            <a:ext cx="9144000" cy="955477"/>
          </a:xfrm>
          <a:prstGeom prst="rect">
            <a:avLst/>
          </a:prstGeom>
          <a:effectLst>
            <a:outerShdw blurRad="50800" dist="50800" dir="5400000" algn="ctr" rotWithShape="0">
              <a:srgbClr val="000000"/>
            </a:outerShdw>
            <a:reflection endPos="0" dist="508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851" y="0"/>
            <a:ext cx="3673929" cy="514350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60718" y="0"/>
            <a:ext cx="367392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5150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244928"/>
            <a:ext cx="7184571" cy="5388428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74525" y="0"/>
            <a:ext cx="3669475" cy="5137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363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hlinkClick r:id="rId3"/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051"/>
          <a:stretch/>
        </p:blipFill>
        <p:spPr>
          <a:xfrm>
            <a:off x="1472586" y="0"/>
            <a:ext cx="6188977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219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sisbi.uba.ar/sites/default/files/sisbi/scifinder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4800" y="914400"/>
            <a:ext cx="5489038" cy="3087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36748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12520"/>
            <a:ext cx="9144000" cy="4030980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706336" cy="2388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037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4176" y="0"/>
            <a:ext cx="6135647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798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3709" y="207818"/>
            <a:ext cx="5560291" cy="4170218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3650438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Shape 80"/>
          <p:cNvSpPr txBox="1">
            <a:spLocks noGrp="1"/>
          </p:cNvSpPr>
          <p:nvPr>
            <p:ph type="title"/>
          </p:nvPr>
        </p:nvSpPr>
        <p:spPr>
          <a:xfrm>
            <a:off x="311700" y="17037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dirty="0" smtClean="0"/>
              <a:t>Alfabetización informacional</a:t>
            </a:r>
            <a:endParaRPr dirty="0"/>
          </a:p>
        </p:txBody>
      </p:sp>
      <p:sp>
        <p:nvSpPr>
          <p:cNvPr id="81" name="Shape 81"/>
          <p:cNvSpPr txBox="1">
            <a:spLocks noGrp="1"/>
          </p:cNvSpPr>
          <p:nvPr>
            <p:ph type="body" idx="4294967295"/>
          </p:nvPr>
        </p:nvSpPr>
        <p:spPr>
          <a:xfrm>
            <a:off x="574274" y="1357745"/>
            <a:ext cx="7863143" cy="261953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6830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Char char="●"/>
            </a:pPr>
            <a:r>
              <a:rPr lang="es-419" sz="2800" dirty="0" smtClean="0">
                <a:solidFill>
                  <a:schemeClr val="accent1">
                    <a:lumMod val="50000"/>
                  </a:schemeClr>
                </a:solidFill>
              </a:rPr>
              <a:t>Dirigida al personal de las bibliotecas</a:t>
            </a:r>
          </a:p>
          <a:p>
            <a:pPr marL="457200" lvl="0" indent="-36830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Char char="●"/>
            </a:pPr>
            <a:r>
              <a:rPr lang="es-419" sz="2800" dirty="0" smtClean="0">
                <a:solidFill>
                  <a:schemeClr val="accent1">
                    <a:lumMod val="50000"/>
                  </a:schemeClr>
                </a:solidFill>
              </a:rPr>
              <a:t>Los principios básicos de ALFIN</a:t>
            </a:r>
          </a:p>
          <a:p>
            <a:pPr marL="457200" lvl="0" indent="-36830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Char char="●"/>
            </a:pPr>
            <a:r>
              <a:rPr lang="es-AR" sz="2800" dirty="0" smtClean="0">
                <a:solidFill>
                  <a:schemeClr val="accent1">
                    <a:lumMod val="50000"/>
                  </a:schemeClr>
                </a:solidFill>
              </a:rPr>
              <a:t>Los recursos de información disponibles</a:t>
            </a:r>
            <a:endParaRPr sz="28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106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Shape 97"/>
          <p:cNvSpPr txBox="1">
            <a:spLocks noGrp="1"/>
          </p:cNvSpPr>
          <p:nvPr>
            <p:ph type="title"/>
          </p:nvPr>
        </p:nvSpPr>
        <p:spPr>
          <a:xfrm>
            <a:off x="311700" y="216700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dirty="0" smtClean="0"/>
              <a:t>Alfabetización informacional (ALFIN)</a:t>
            </a:r>
            <a:endParaRPr dirty="0"/>
          </a:p>
        </p:txBody>
      </p:sp>
      <p:sp>
        <p:nvSpPr>
          <p:cNvPr id="98" name="Shape 98"/>
          <p:cNvSpPr txBox="1">
            <a:spLocks noGrp="1"/>
          </p:cNvSpPr>
          <p:nvPr>
            <p:ph type="body" idx="1"/>
          </p:nvPr>
        </p:nvSpPr>
        <p:spPr>
          <a:xfrm>
            <a:off x="311700" y="1038600"/>
            <a:ext cx="8520600" cy="388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2800" dirty="0" smtClean="0">
                <a:solidFill>
                  <a:schemeClr val="accent1">
                    <a:lumMod val="50000"/>
                  </a:schemeClr>
                </a:solidFill>
              </a:rPr>
              <a:t>Es fundamental la tarea alfabetizadora, mediante la organización de actividades demostrativas del uso de dispositivos, aplicaciones y eficiencia en la búsqueda de información. </a:t>
            </a:r>
          </a:p>
          <a:p>
            <a:pPr marL="0" lvl="0" indent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2000" dirty="0" smtClean="0">
                <a:solidFill>
                  <a:schemeClr val="accent1">
                    <a:lumMod val="50000"/>
                  </a:schemeClr>
                </a:solidFill>
              </a:rPr>
              <a:t>José A. Cordón García y otros, </a:t>
            </a:r>
            <a:r>
              <a:rPr lang="es-419" sz="2000" i="1" dirty="0" smtClean="0">
                <a:solidFill>
                  <a:schemeClr val="accent1">
                    <a:lumMod val="50000"/>
                  </a:schemeClr>
                </a:solidFill>
              </a:rPr>
              <a:t>Las nuevas </a:t>
            </a:r>
          </a:p>
          <a:p>
            <a:pPr marL="0" lvl="0" indent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2000" i="1" dirty="0" smtClean="0">
                <a:solidFill>
                  <a:schemeClr val="accent1">
                    <a:lumMod val="50000"/>
                  </a:schemeClr>
                </a:solidFill>
              </a:rPr>
              <a:t>fuentes de información</a:t>
            </a:r>
            <a:r>
              <a:rPr lang="es-419" sz="2000" dirty="0" smtClean="0">
                <a:solidFill>
                  <a:schemeClr val="accent1">
                    <a:lumMod val="50000"/>
                  </a:schemeClr>
                </a:solidFill>
              </a:rPr>
              <a:t>, 2016</a:t>
            </a:r>
            <a:endParaRPr sz="20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08" y="526484"/>
            <a:ext cx="9078984" cy="409053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Shape 80"/>
          <p:cNvSpPr txBox="1">
            <a:spLocks noGrp="1"/>
          </p:cNvSpPr>
          <p:nvPr>
            <p:ph type="title"/>
          </p:nvPr>
        </p:nvSpPr>
        <p:spPr>
          <a:xfrm>
            <a:off x="311700" y="17037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dirty="0"/>
              <a:t>Temario</a:t>
            </a:r>
            <a:endParaRPr dirty="0"/>
          </a:p>
        </p:txBody>
      </p:sp>
      <p:sp>
        <p:nvSpPr>
          <p:cNvPr id="81" name="Shape 81"/>
          <p:cNvSpPr txBox="1">
            <a:spLocks noGrp="1"/>
          </p:cNvSpPr>
          <p:nvPr>
            <p:ph type="body" idx="4294967295"/>
          </p:nvPr>
        </p:nvSpPr>
        <p:spPr>
          <a:xfrm>
            <a:off x="858981" y="1233055"/>
            <a:ext cx="7051964" cy="274422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6830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Char char="●"/>
            </a:pPr>
            <a:r>
              <a:rPr lang="es-419" sz="2400" dirty="0" smtClean="0">
                <a:solidFill>
                  <a:schemeClr val="accent1">
                    <a:lumMod val="50000"/>
                  </a:schemeClr>
                </a:solidFill>
              </a:rPr>
              <a:t>Difusión de las fuentes de información</a:t>
            </a:r>
          </a:p>
          <a:p>
            <a:pPr marL="457200" lvl="0" indent="-36830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Char char="●"/>
            </a:pPr>
            <a:r>
              <a:rPr lang="es-419" sz="2400" dirty="0" smtClean="0">
                <a:solidFill>
                  <a:schemeClr val="accent1">
                    <a:lumMod val="50000"/>
                  </a:schemeClr>
                </a:solidFill>
              </a:rPr>
              <a:t>Capacitación a usuarios</a:t>
            </a:r>
            <a:endParaRPr sz="2400" dirty="0">
              <a:solidFill>
                <a:schemeClr val="accent1">
                  <a:lumMod val="50000"/>
                </a:schemeClr>
              </a:solidFill>
            </a:endParaRPr>
          </a:p>
          <a:p>
            <a:pPr marL="457200" lvl="0" indent="-36830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Char char="●"/>
            </a:pPr>
            <a:r>
              <a:rPr lang="es-419" sz="2400" dirty="0" smtClean="0">
                <a:solidFill>
                  <a:schemeClr val="accent1">
                    <a:lumMod val="50000"/>
                  </a:schemeClr>
                </a:solidFill>
              </a:rPr>
              <a:t>Alfabetización informacional (ALFIN)</a:t>
            </a:r>
            <a:endParaRPr sz="2400" dirty="0">
              <a:solidFill>
                <a:schemeClr val="accent1">
                  <a:lumMod val="50000"/>
                </a:schemeClr>
              </a:solidFill>
            </a:endParaRPr>
          </a:p>
          <a:p>
            <a:pPr marL="457200" lvl="0" indent="-36830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Char char="●"/>
            </a:pPr>
            <a:r>
              <a:rPr lang="es-419" sz="2400" dirty="0" smtClean="0">
                <a:solidFill>
                  <a:schemeClr val="accent1">
                    <a:lumMod val="50000"/>
                  </a:schemeClr>
                </a:solidFill>
              </a:rPr>
              <a:t>Filiación institucional</a:t>
            </a:r>
            <a:endParaRPr sz="2400" dirty="0">
              <a:solidFill>
                <a:schemeClr val="accent1">
                  <a:lumMod val="50000"/>
                </a:schemeClr>
              </a:solidFill>
            </a:endParaRPr>
          </a:p>
          <a:p>
            <a:pPr marL="457200" lvl="0" indent="-36830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Char char="●"/>
            </a:pPr>
            <a:r>
              <a:rPr lang="es-419" sz="2400" dirty="0">
                <a:solidFill>
                  <a:schemeClr val="accent1">
                    <a:lumMod val="50000"/>
                  </a:schemeClr>
                </a:solidFill>
              </a:rPr>
              <a:t>Redes sociales </a:t>
            </a:r>
            <a:r>
              <a:rPr lang="es-419" sz="2400" dirty="0" smtClean="0">
                <a:solidFill>
                  <a:schemeClr val="accent1">
                    <a:lumMod val="50000"/>
                  </a:schemeClr>
                </a:solidFill>
              </a:rPr>
              <a:t>académicas</a:t>
            </a:r>
          </a:p>
          <a:p>
            <a:pPr marL="0" lvl="0" indent="0" rtl="0">
              <a:spcBef>
                <a:spcPts val="1600"/>
              </a:spcBef>
              <a:spcAft>
                <a:spcPts val="1600"/>
              </a:spcAft>
              <a:buNone/>
            </a:pPr>
            <a:endParaRPr sz="2400" dirty="0"/>
          </a:p>
        </p:txBody>
      </p:sp>
      <p:sp>
        <p:nvSpPr>
          <p:cNvPr id="82" name="Shape 82"/>
          <p:cNvSpPr txBox="1">
            <a:spLocks noGrp="1"/>
          </p:cNvSpPr>
          <p:nvPr>
            <p:ph type="title"/>
          </p:nvPr>
        </p:nvSpPr>
        <p:spPr>
          <a:xfrm>
            <a:off x="376725" y="41554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3000" i="1" dirty="0" smtClean="0">
                <a:solidFill>
                  <a:schemeClr val="accent1">
                    <a:lumMod val="50000"/>
                  </a:schemeClr>
                </a:solidFill>
              </a:rPr>
              <a:t>Las fuentes de información y la visibilidad de la investigación</a:t>
            </a:r>
            <a:endParaRPr sz="3000" i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Shape 97"/>
          <p:cNvSpPr txBox="1">
            <a:spLocks noGrp="1"/>
          </p:cNvSpPr>
          <p:nvPr>
            <p:ph type="title"/>
          </p:nvPr>
        </p:nvSpPr>
        <p:spPr>
          <a:xfrm>
            <a:off x="311700" y="216700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dirty="0" smtClean="0"/>
              <a:t>Plan de Alfabetización en información (ALFIN)</a:t>
            </a:r>
            <a:endParaRPr dirty="0"/>
          </a:p>
        </p:txBody>
      </p:sp>
      <p:sp>
        <p:nvSpPr>
          <p:cNvPr id="98" name="Shape 98"/>
          <p:cNvSpPr txBox="1">
            <a:spLocks noGrp="1"/>
          </p:cNvSpPr>
          <p:nvPr>
            <p:ph type="body" idx="1"/>
          </p:nvPr>
        </p:nvSpPr>
        <p:spPr>
          <a:xfrm>
            <a:off x="311700" y="1038600"/>
            <a:ext cx="8520600" cy="388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buNone/>
            </a:pPr>
            <a:r>
              <a:rPr lang="es-AR" sz="2000" b="1" dirty="0" smtClean="0">
                <a:solidFill>
                  <a:schemeClr val="accent1">
                    <a:lumMod val="50000"/>
                  </a:schemeClr>
                </a:solidFill>
              </a:rPr>
              <a:t>Módulo </a:t>
            </a:r>
            <a:r>
              <a:rPr lang="es-AR" sz="2000" b="1" dirty="0">
                <a:solidFill>
                  <a:schemeClr val="accent1">
                    <a:lumMod val="50000"/>
                  </a:schemeClr>
                </a:solidFill>
              </a:rPr>
              <a:t>1. Principios de Alfabetización en Información en Bibliotecas Universitarias</a:t>
            </a:r>
          </a:p>
          <a:p>
            <a:pPr marL="0" lvl="0" indent="0">
              <a:buNone/>
            </a:pPr>
            <a:endParaRPr lang="es-AR" sz="2000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marL="0" lvl="0" indent="0">
              <a:buNone/>
            </a:pPr>
            <a:r>
              <a:rPr lang="es-AR" sz="2000" dirty="0">
                <a:solidFill>
                  <a:schemeClr val="accent1">
                    <a:lumMod val="50000"/>
                  </a:schemeClr>
                </a:solidFill>
              </a:rPr>
              <a:t>Destinado al personal de las Bibliotecas de la UBA</a:t>
            </a:r>
          </a:p>
          <a:p>
            <a:pPr marL="0" lvl="0" indent="0">
              <a:buNone/>
            </a:pPr>
            <a:endParaRPr lang="es-AR" sz="2000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marL="0" lvl="0" indent="0">
              <a:buNone/>
            </a:pPr>
            <a:r>
              <a:rPr lang="es-AR" sz="2000" dirty="0" smtClean="0">
                <a:solidFill>
                  <a:schemeClr val="accent1">
                    <a:lumMod val="50000"/>
                  </a:schemeClr>
                </a:solidFill>
              </a:rPr>
              <a:t>Año 2016. Dictado </a:t>
            </a:r>
            <a:r>
              <a:rPr lang="es-AR" sz="2000" dirty="0">
                <a:solidFill>
                  <a:schemeClr val="accent1">
                    <a:lumMod val="50000"/>
                  </a:schemeClr>
                </a:solidFill>
              </a:rPr>
              <a:t>en 4 bibliotecas de la Universidad de Buenos </a:t>
            </a:r>
            <a:r>
              <a:rPr lang="es-AR" sz="2000" dirty="0" smtClean="0">
                <a:solidFill>
                  <a:schemeClr val="accent1">
                    <a:lumMod val="50000"/>
                  </a:schemeClr>
                </a:solidFill>
              </a:rPr>
              <a:t>Aires</a:t>
            </a:r>
          </a:p>
          <a:p>
            <a:pPr marL="0" lvl="0" indent="0">
              <a:buNone/>
            </a:pPr>
            <a:endParaRPr lang="es-AR" sz="2000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marL="0" lvl="0" indent="0">
              <a:buNone/>
            </a:pPr>
            <a:r>
              <a:rPr lang="es-AR" sz="2000" dirty="0" smtClean="0">
                <a:solidFill>
                  <a:schemeClr val="accent1">
                    <a:lumMod val="50000"/>
                  </a:schemeClr>
                </a:solidFill>
              </a:rPr>
              <a:t>Año </a:t>
            </a:r>
            <a:r>
              <a:rPr lang="es-AR" sz="2000" dirty="0">
                <a:solidFill>
                  <a:schemeClr val="accent1">
                    <a:lumMod val="50000"/>
                  </a:schemeClr>
                </a:solidFill>
              </a:rPr>
              <a:t>2017. Dictado en 11 bibliotecas de la UBA</a:t>
            </a:r>
          </a:p>
          <a:p>
            <a:pPr marL="0" lvl="0" indent="0">
              <a:buNone/>
            </a:pPr>
            <a:endParaRPr lang="es-AR" sz="2000" dirty="0">
              <a:solidFill>
                <a:schemeClr val="accent1">
                  <a:lumMod val="50000"/>
                </a:schemeClr>
              </a:solidFill>
            </a:endParaRPr>
          </a:p>
          <a:p>
            <a:pPr marL="0" lvl="0" indent="0">
              <a:buNone/>
            </a:pPr>
            <a:r>
              <a:rPr lang="es-AR" sz="2000" b="1" dirty="0">
                <a:solidFill>
                  <a:schemeClr val="accent1">
                    <a:lumMod val="50000"/>
                  </a:schemeClr>
                </a:solidFill>
              </a:rPr>
              <a:t>Mayo 2016 – Agosto </a:t>
            </a:r>
            <a:r>
              <a:rPr lang="es-AR" sz="2000" b="1" dirty="0" smtClean="0">
                <a:solidFill>
                  <a:schemeClr val="accent1">
                    <a:lumMod val="50000"/>
                  </a:schemeClr>
                </a:solidFill>
              </a:rPr>
              <a:t>2017: 15 bibliotecas, 211 </a:t>
            </a:r>
            <a:r>
              <a:rPr lang="es-AR" sz="2000" b="1" dirty="0">
                <a:solidFill>
                  <a:schemeClr val="accent1">
                    <a:lumMod val="50000"/>
                  </a:schemeClr>
                </a:solidFill>
              </a:rPr>
              <a:t>participantes</a:t>
            </a:r>
          </a:p>
          <a:p>
            <a:pPr marL="0" lvl="0" indent="0">
              <a:buNone/>
            </a:pPr>
            <a:endParaRPr lang="es-AR" sz="20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1100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2578" y="1"/>
            <a:ext cx="10546578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007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Shape 97"/>
          <p:cNvSpPr txBox="1">
            <a:spLocks noGrp="1"/>
          </p:cNvSpPr>
          <p:nvPr>
            <p:ph type="title"/>
          </p:nvPr>
        </p:nvSpPr>
        <p:spPr>
          <a:xfrm>
            <a:off x="311700" y="216700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dirty="0" smtClean="0"/>
              <a:t>Plan de Alfabetización en información (ALFIN)</a:t>
            </a:r>
            <a:endParaRPr dirty="0"/>
          </a:p>
        </p:txBody>
      </p:sp>
      <p:sp>
        <p:nvSpPr>
          <p:cNvPr id="98" name="Shape 98"/>
          <p:cNvSpPr txBox="1">
            <a:spLocks noGrp="1"/>
          </p:cNvSpPr>
          <p:nvPr>
            <p:ph type="body" idx="1"/>
          </p:nvPr>
        </p:nvSpPr>
        <p:spPr>
          <a:xfrm>
            <a:off x="311700" y="1038600"/>
            <a:ext cx="8520600" cy="388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buNone/>
            </a:pPr>
            <a:r>
              <a:rPr lang="es-AR" sz="2000" b="1" dirty="0">
                <a:solidFill>
                  <a:schemeClr val="accent1">
                    <a:lumMod val="50000"/>
                  </a:schemeClr>
                </a:solidFill>
              </a:rPr>
              <a:t>Módulo 2. Conociendo los recursos de </a:t>
            </a:r>
            <a:r>
              <a:rPr lang="es-AR" sz="2000" b="1" dirty="0" smtClean="0">
                <a:solidFill>
                  <a:schemeClr val="accent1">
                    <a:lumMod val="50000"/>
                  </a:schemeClr>
                </a:solidFill>
              </a:rPr>
              <a:t>información</a:t>
            </a:r>
            <a:endParaRPr lang="es-AR" sz="2000" b="1" dirty="0">
              <a:solidFill>
                <a:schemeClr val="accent1">
                  <a:lumMod val="50000"/>
                </a:schemeClr>
              </a:solidFill>
            </a:endParaRPr>
          </a:p>
          <a:p>
            <a:pPr marL="0" lvl="0" indent="0">
              <a:buNone/>
            </a:pPr>
            <a:endParaRPr lang="es-AR" sz="2000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marL="0" lvl="0" indent="0">
              <a:buNone/>
            </a:pPr>
            <a:r>
              <a:rPr lang="es-AR" sz="2000" dirty="0">
                <a:solidFill>
                  <a:schemeClr val="accent1">
                    <a:lumMod val="50000"/>
                  </a:schemeClr>
                </a:solidFill>
              </a:rPr>
              <a:t>Destinado al personal de las Bibliotecas de la </a:t>
            </a:r>
            <a:r>
              <a:rPr lang="es-AR" sz="2000" dirty="0" smtClean="0">
                <a:solidFill>
                  <a:schemeClr val="accent1">
                    <a:lumMod val="50000"/>
                  </a:schemeClr>
                </a:solidFill>
              </a:rPr>
              <a:t>UBA</a:t>
            </a:r>
          </a:p>
          <a:p>
            <a:pPr marL="0" lvl="0" indent="0">
              <a:buNone/>
            </a:pPr>
            <a:endParaRPr lang="es-AR" sz="2000" dirty="0">
              <a:solidFill>
                <a:schemeClr val="accent1">
                  <a:lumMod val="50000"/>
                </a:schemeClr>
              </a:solidFill>
            </a:endParaRPr>
          </a:p>
          <a:p>
            <a:pPr marL="0" lvl="0" indent="0">
              <a:buNone/>
            </a:pPr>
            <a:r>
              <a:rPr lang="es-AR" sz="2000" dirty="0">
                <a:solidFill>
                  <a:schemeClr val="accent1">
                    <a:lumMod val="50000"/>
                  </a:schemeClr>
                </a:solidFill>
              </a:rPr>
              <a:t>2018 </a:t>
            </a:r>
          </a:p>
          <a:p>
            <a:pPr marL="1081088" indent="-360363"/>
            <a:r>
              <a:rPr lang="es-AR" sz="2000" dirty="0">
                <a:solidFill>
                  <a:schemeClr val="accent1">
                    <a:lumMod val="50000"/>
                  </a:schemeClr>
                </a:solidFill>
              </a:rPr>
              <a:t>Área Ciencias de la Salud (septiembre)</a:t>
            </a:r>
          </a:p>
          <a:p>
            <a:pPr marL="1081088" indent="-360363"/>
            <a:endParaRPr lang="es-AR" sz="2000" dirty="0">
              <a:solidFill>
                <a:schemeClr val="accent1">
                  <a:lumMod val="50000"/>
                </a:schemeClr>
              </a:solidFill>
            </a:endParaRPr>
          </a:p>
          <a:p>
            <a:pPr marL="1081088" indent="-360363"/>
            <a:r>
              <a:rPr lang="es-AR" sz="2000" dirty="0">
                <a:solidFill>
                  <a:schemeClr val="accent1">
                    <a:lumMod val="50000"/>
                  </a:schemeClr>
                </a:solidFill>
              </a:rPr>
              <a:t>Área Ciencias Básicas y Aplicadas (agosto)</a:t>
            </a:r>
          </a:p>
          <a:p>
            <a:pPr marL="1081088" indent="-360363"/>
            <a:endParaRPr lang="es-AR" sz="2000" dirty="0">
              <a:solidFill>
                <a:schemeClr val="accent1">
                  <a:lumMod val="50000"/>
                </a:schemeClr>
              </a:solidFill>
            </a:endParaRPr>
          </a:p>
          <a:p>
            <a:pPr marL="1081088" indent="-360363"/>
            <a:r>
              <a:rPr lang="es-AR" sz="2000" dirty="0">
                <a:solidFill>
                  <a:schemeClr val="accent1">
                    <a:lumMod val="50000"/>
                  </a:schemeClr>
                </a:solidFill>
              </a:rPr>
              <a:t>Área Ciencias  Humanas y Sociales (octubre)</a:t>
            </a:r>
          </a:p>
        </p:txBody>
      </p:sp>
    </p:spTree>
    <p:extLst>
      <p:ext uri="{BB962C8B-B14F-4D97-AF65-F5344CB8AC3E}">
        <p14:creationId xmlns:p14="http://schemas.microsoft.com/office/powerpoint/2010/main" val="1880512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210" y="0"/>
            <a:ext cx="7157029" cy="5043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6904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760" y="0"/>
            <a:ext cx="7287714" cy="5047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220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Shape 80"/>
          <p:cNvSpPr txBox="1">
            <a:spLocks noGrp="1"/>
          </p:cNvSpPr>
          <p:nvPr>
            <p:ph type="title"/>
          </p:nvPr>
        </p:nvSpPr>
        <p:spPr>
          <a:xfrm>
            <a:off x="311700" y="17037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dirty="0" smtClean="0"/>
              <a:t>Filiación institucional</a:t>
            </a:r>
            <a:endParaRPr dirty="0"/>
          </a:p>
        </p:txBody>
      </p:sp>
      <p:sp>
        <p:nvSpPr>
          <p:cNvPr id="81" name="Shape 81"/>
          <p:cNvSpPr txBox="1">
            <a:spLocks noGrp="1"/>
          </p:cNvSpPr>
          <p:nvPr>
            <p:ph type="body" idx="4294967295"/>
          </p:nvPr>
        </p:nvSpPr>
        <p:spPr>
          <a:xfrm>
            <a:off x="574274" y="1357745"/>
            <a:ext cx="7863143" cy="261953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546100" indent="-457200">
              <a:buClr>
                <a:schemeClr val="accent1"/>
              </a:buClr>
              <a:buSzPts val="2200"/>
            </a:pPr>
            <a:r>
              <a:rPr lang="es-419" sz="2800" dirty="0" smtClean="0">
                <a:solidFill>
                  <a:schemeClr val="accent1">
                    <a:lumMod val="50000"/>
                  </a:schemeClr>
                </a:solidFill>
              </a:rPr>
              <a:t>Autoría de los textos científicos</a:t>
            </a:r>
          </a:p>
          <a:p>
            <a:pPr marL="546100" indent="-457200">
              <a:buClr>
                <a:schemeClr val="accent1"/>
              </a:buClr>
              <a:buSzPts val="2200"/>
            </a:pPr>
            <a:r>
              <a:rPr lang="es-419" sz="2800" dirty="0" smtClean="0">
                <a:solidFill>
                  <a:schemeClr val="accent1">
                    <a:lumMod val="50000"/>
                  </a:schemeClr>
                </a:solidFill>
              </a:rPr>
              <a:t>Relacionada con la visibilidad</a:t>
            </a:r>
          </a:p>
          <a:p>
            <a:pPr marL="546100" indent="-457200">
              <a:buClr>
                <a:schemeClr val="accent1"/>
              </a:buClr>
              <a:buSzPts val="2200"/>
            </a:pPr>
            <a:r>
              <a:rPr lang="es-419" sz="2800" dirty="0" smtClean="0">
                <a:solidFill>
                  <a:schemeClr val="accent1">
                    <a:lumMod val="50000"/>
                  </a:schemeClr>
                </a:solidFill>
              </a:rPr>
              <a:t>Revisión de la normativa</a:t>
            </a:r>
          </a:p>
          <a:p>
            <a:pPr marL="546100" indent="-457200">
              <a:buClr>
                <a:schemeClr val="accent1"/>
              </a:buClr>
              <a:buSzPts val="2200"/>
            </a:pPr>
            <a:r>
              <a:rPr lang="es-AR" sz="2800" dirty="0" smtClean="0">
                <a:solidFill>
                  <a:schemeClr val="accent1">
                    <a:lumMod val="50000"/>
                  </a:schemeClr>
                </a:solidFill>
              </a:rPr>
              <a:t>Relevamiento periódico</a:t>
            </a:r>
            <a:endParaRPr sz="28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4980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16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AR" dirty="0" smtClean="0"/>
              <a:t>Filiación institucional</a:t>
            </a:r>
            <a:endParaRPr dirty="0"/>
          </a:p>
        </p:txBody>
      </p:sp>
      <p:sp>
        <p:nvSpPr>
          <p:cNvPr id="167" name="Shape 167"/>
          <p:cNvSpPr txBox="1">
            <a:spLocks noGrp="1"/>
          </p:cNvSpPr>
          <p:nvPr>
            <p:ph type="body" idx="4294967295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Aft>
                <a:spcPts val="1600"/>
              </a:spcAft>
              <a:buNone/>
            </a:pPr>
            <a:r>
              <a:rPr lang="es-AR" sz="2000" dirty="0">
                <a:solidFill>
                  <a:schemeClr val="accent1">
                    <a:lumMod val="50000"/>
                  </a:schemeClr>
                </a:solidFill>
              </a:rPr>
              <a:t>La autoría de un trabajo científico y/o académico se identifica por la firma del autor. Esta se compone de su nombre propio y su filiación institucional</a:t>
            </a:r>
            <a:r>
              <a:rPr lang="es-AR" sz="2000" dirty="0" smtClean="0">
                <a:solidFill>
                  <a:schemeClr val="accent1">
                    <a:lumMod val="50000"/>
                  </a:schemeClr>
                </a:solidFill>
              </a:rPr>
              <a:t>.</a:t>
            </a:r>
            <a:endParaRPr lang="es-AR" sz="2000" dirty="0">
              <a:solidFill>
                <a:schemeClr val="accent1">
                  <a:lumMod val="50000"/>
                </a:schemeClr>
              </a:solidFill>
            </a:endParaRPr>
          </a:p>
          <a:p>
            <a:pPr marL="0" lvl="0" indent="0">
              <a:spcAft>
                <a:spcPts val="1600"/>
              </a:spcAft>
              <a:buNone/>
            </a:pPr>
            <a:r>
              <a:rPr lang="es-AR" sz="2000" dirty="0">
                <a:solidFill>
                  <a:schemeClr val="accent1">
                    <a:lumMod val="50000"/>
                  </a:schemeClr>
                </a:solidFill>
              </a:rPr>
              <a:t>La falta de normalización de los nombres de los miembros de la comunidad universitaria </a:t>
            </a:r>
            <a:r>
              <a:rPr lang="es-AR" sz="2000" dirty="0" smtClean="0">
                <a:solidFill>
                  <a:schemeClr val="accent1">
                    <a:lumMod val="50000"/>
                  </a:schemeClr>
                </a:solidFill>
              </a:rPr>
              <a:t>y </a:t>
            </a:r>
            <a:r>
              <a:rPr lang="es-AR" sz="2000" dirty="0">
                <a:solidFill>
                  <a:schemeClr val="accent1">
                    <a:lumMod val="50000"/>
                  </a:schemeClr>
                </a:solidFill>
              </a:rPr>
              <a:t>de sus lugares de trabajo en las publicaciones científicas y en las bases de datos bibliográficas, impacta de manera negativa en la recuperación de las publicaciones, en las citas recibidas y en los indicadores de producción científica.</a:t>
            </a:r>
          </a:p>
          <a:p>
            <a:pPr marL="0" lvl="0" indent="0">
              <a:spcAft>
                <a:spcPts val="1600"/>
              </a:spcAft>
              <a:buNone/>
            </a:pPr>
            <a:endParaRPr lang="es-AR" sz="2400" dirty="0"/>
          </a:p>
          <a:p>
            <a:pPr marL="0" lvl="0" indent="0">
              <a:spcAft>
                <a:spcPts val="1600"/>
              </a:spcAft>
              <a:buNone/>
            </a:pPr>
            <a:endParaRPr lang="es-AR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4756" y="0"/>
            <a:ext cx="6717297" cy="5052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410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20" r="12712"/>
          <a:stretch/>
        </p:blipFill>
        <p:spPr>
          <a:xfrm>
            <a:off x="1140031" y="0"/>
            <a:ext cx="6828312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949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11" r="12711"/>
          <a:stretch/>
        </p:blipFill>
        <p:spPr>
          <a:xfrm>
            <a:off x="1175657" y="0"/>
            <a:ext cx="679268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8311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21673"/>
            <a:ext cx="9144000" cy="55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57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51" r="12711"/>
          <a:stretch/>
        </p:blipFill>
        <p:spPr>
          <a:xfrm>
            <a:off x="1151905" y="0"/>
            <a:ext cx="6816437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8663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81" r="12451"/>
          <a:stretch/>
        </p:blipFill>
        <p:spPr>
          <a:xfrm>
            <a:off x="1163782" y="0"/>
            <a:ext cx="6828312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2" r="12842"/>
          <a:stretch/>
        </p:blipFill>
        <p:spPr>
          <a:xfrm>
            <a:off x="1187532" y="0"/>
            <a:ext cx="676893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13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2" r="12711"/>
          <a:stretch/>
        </p:blipFill>
        <p:spPr>
          <a:xfrm>
            <a:off x="1187531" y="0"/>
            <a:ext cx="6780811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51" r="12711"/>
          <a:stretch/>
        </p:blipFill>
        <p:spPr>
          <a:xfrm>
            <a:off x="1151905" y="0"/>
            <a:ext cx="6816437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2578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82" t="17111" r="23772" b="6222"/>
          <a:stretch/>
        </p:blipFill>
        <p:spPr>
          <a:xfrm>
            <a:off x="1257300" y="0"/>
            <a:ext cx="6640830" cy="5102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9160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14" b="12889"/>
          <a:stretch/>
        </p:blipFill>
        <p:spPr>
          <a:xfrm>
            <a:off x="0" y="205740"/>
            <a:ext cx="9144000" cy="4575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812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16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s-AR" dirty="0" smtClean="0"/>
              <a:t>Visibilidad</a:t>
            </a:r>
            <a:endParaRPr dirty="0"/>
          </a:p>
        </p:txBody>
      </p:sp>
      <p:sp>
        <p:nvSpPr>
          <p:cNvPr id="167" name="Shape 167"/>
          <p:cNvSpPr txBox="1">
            <a:spLocks noGrp="1"/>
          </p:cNvSpPr>
          <p:nvPr>
            <p:ph type="body" idx="4294967295"/>
          </p:nvPr>
        </p:nvSpPr>
        <p:spPr>
          <a:xfrm>
            <a:off x="762000" y="1593272"/>
            <a:ext cx="8070300" cy="296189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>
              <a:spcAft>
                <a:spcPts val="1600"/>
              </a:spcAft>
              <a:buClr>
                <a:schemeClr val="accent1"/>
              </a:buClr>
              <a:buSzPct val="79000"/>
            </a:pPr>
            <a:r>
              <a:rPr lang="es-AR" sz="2800" dirty="0" smtClean="0">
                <a:solidFill>
                  <a:schemeClr val="accent1">
                    <a:lumMod val="50000"/>
                  </a:schemeClr>
                </a:solidFill>
              </a:rPr>
              <a:t>Presencia de recursos propios en fuentes externas</a:t>
            </a:r>
          </a:p>
          <a:p>
            <a:pPr marL="342900">
              <a:spcAft>
                <a:spcPts val="1600"/>
              </a:spcAft>
              <a:buClr>
                <a:schemeClr val="accent1"/>
              </a:buClr>
              <a:buSzPct val="79000"/>
            </a:pPr>
            <a:r>
              <a:rPr lang="es-AR" sz="2800" dirty="0" smtClean="0">
                <a:solidFill>
                  <a:schemeClr val="accent1">
                    <a:lumMod val="50000"/>
                  </a:schemeClr>
                </a:solidFill>
              </a:rPr>
              <a:t>Relevamiento de situación y diagnóstico</a:t>
            </a:r>
          </a:p>
          <a:p>
            <a:pPr marL="342900">
              <a:spcAft>
                <a:spcPts val="1600"/>
              </a:spcAft>
              <a:buClr>
                <a:schemeClr val="accent1"/>
              </a:buClr>
              <a:buSzPct val="79000"/>
            </a:pPr>
            <a:r>
              <a:rPr lang="es-AR" sz="2800" dirty="0" smtClean="0">
                <a:solidFill>
                  <a:schemeClr val="accent1">
                    <a:lumMod val="50000"/>
                  </a:schemeClr>
                </a:solidFill>
              </a:rPr>
              <a:t>Planificación y diseño de estrategias</a:t>
            </a:r>
          </a:p>
          <a:p>
            <a:pPr marL="0" lvl="0" indent="0">
              <a:spcAft>
                <a:spcPts val="1600"/>
              </a:spcAft>
              <a:buNone/>
            </a:pPr>
            <a:endParaRPr sz="2400" i="1" dirty="0"/>
          </a:p>
        </p:txBody>
      </p:sp>
    </p:spTree>
    <p:extLst>
      <p:ext uri="{BB962C8B-B14F-4D97-AF65-F5344CB8AC3E}">
        <p14:creationId xmlns:p14="http://schemas.microsoft.com/office/powerpoint/2010/main" val="873191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59" y="0"/>
            <a:ext cx="9108282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298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59" y="0"/>
            <a:ext cx="9108282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390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Shape 80"/>
          <p:cNvSpPr txBox="1">
            <a:spLocks noGrp="1"/>
          </p:cNvSpPr>
          <p:nvPr>
            <p:ph type="title"/>
          </p:nvPr>
        </p:nvSpPr>
        <p:spPr>
          <a:xfrm>
            <a:off x="311700" y="17037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dirty="0" smtClean="0"/>
              <a:t>Difusión de las fuentes y servicios de información</a:t>
            </a:r>
            <a:endParaRPr dirty="0"/>
          </a:p>
        </p:txBody>
      </p:sp>
      <p:sp>
        <p:nvSpPr>
          <p:cNvPr id="81" name="Shape 81"/>
          <p:cNvSpPr txBox="1">
            <a:spLocks noGrp="1"/>
          </p:cNvSpPr>
          <p:nvPr>
            <p:ph type="body" idx="4294967295"/>
          </p:nvPr>
        </p:nvSpPr>
        <p:spPr>
          <a:xfrm>
            <a:off x="574274" y="1048675"/>
            <a:ext cx="7863143" cy="292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6830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Char char="●"/>
            </a:pPr>
            <a:r>
              <a:rPr lang="es-419" sz="2800" dirty="0" smtClean="0">
                <a:solidFill>
                  <a:schemeClr val="accent1">
                    <a:lumMod val="50000"/>
                  </a:schemeClr>
                </a:solidFill>
              </a:rPr>
              <a:t>Vías tradicionales (trípticos, marcadores, afiches, etc.)</a:t>
            </a:r>
          </a:p>
          <a:p>
            <a:pPr marL="457200" lvl="0" indent="-36830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Char char="●"/>
            </a:pPr>
            <a:r>
              <a:rPr lang="es-AR" sz="2800" dirty="0" smtClean="0">
                <a:solidFill>
                  <a:schemeClr val="accent1">
                    <a:lumMod val="50000"/>
                  </a:schemeClr>
                </a:solidFill>
              </a:rPr>
              <a:t>Difusión en la web de la biblioteca</a:t>
            </a:r>
            <a:endParaRPr sz="2800" dirty="0">
              <a:solidFill>
                <a:schemeClr val="accent1">
                  <a:lumMod val="50000"/>
                </a:schemeClr>
              </a:solidFill>
            </a:endParaRPr>
          </a:p>
          <a:p>
            <a:pPr marL="457200" lvl="0" indent="-36830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Char char="●"/>
            </a:pPr>
            <a:r>
              <a:rPr lang="es-419" sz="2800" dirty="0" smtClean="0">
                <a:solidFill>
                  <a:schemeClr val="accent1">
                    <a:lumMod val="50000"/>
                  </a:schemeClr>
                </a:solidFill>
              </a:rPr>
              <a:t>Redes sociales (avisos, tutoriales)</a:t>
            </a:r>
            <a:endParaRPr sz="2800" dirty="0">
              <a:solidFill>
                <a:schemeClr val="accent1">
                  <a:lumMod val="50000"/>
                </a:schemeClr>
              </a:solidFill>
            </a:endParaRPr>
          </a:p>
          <a:p>
            <a:pPr marL="457200" lvl="0" indent="-36830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Char char="●"/>
            </a:pPr>
            <a:r>
              <a:rPr lang="es-419" sz="2800" dirty="0" smtClean="0">
                <a:solidFill>
                  <a:schemeClr val="accent1">
                    <a:lumMod val="50000"/>
                  </a:schemeClr>
                </a:solidFill>
              </a:rPr>
              <a:t>Eventos</a:t>
            </a:r>
            <a:endParaRPr sz="32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6812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59" y="0"/>
            <a:ext cx="9108282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125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hlinkClick r:id="rId3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59" y="0"/>
            <a:ext cx="9108282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59" y="0"/>
            <a:ext cx="9108282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59" y="0"/>
            <a:ext cx="9108282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0928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59" y="0"/>
            <a:ext cx="9108282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46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Shape 80"/>
          <p:cNvSpPr txBox="1">
            <a:spLocks noGrp="1"/>
          </p:cNvSpPr>
          <p:nvPr>
            <p:ph type="title"/>
          </p:nvPr>
        </p:nvSpPr>
        <p:spPr>
          <a:xfrm>
            <a:off x="311700" y="17037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dirty="0" smtClean="0"/>
              <a:t>Las redes sociales académicas</a:t>
            </a:r>
            <a:endParaRPr dirty="0"/>
          </a:p>
        </p:txBody>
      </p:sp>
      <p:sp>
        <p:nvSpPr>
          <p:cNvPr id="81" name="Shape 81"/>
          <p:cNvSpPr txBox="1">
            <a:spLocks noGrp="1"/>
          </p:cNvSpPr>
          <p:nvPr>
            <p:ph type="body" idx="4294967295"/>
          </p:nvPr>
        </p:nvSpPr>
        <p:spPr>
          <a:xfrm>
            <a:off x="574275" y="1399309"/>
            <a:ext cx="7807726" cy="257796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88900" indent="0">
              <a:buClr>
                <a:schemeClr val="accent1"/>
              </a:buClr>
              <a:buSzPts val="2200"/>
              <a:buNone/>
            </a:pPr>
            <a:r>
              <a:rPr lang="es-AR" sz="2400" dirty="0" smtClean="0">
                <a:solidFill>
                  <a:schemeClr val="accent1">
                    <a:lumMod val="50000"/>
                  </a:schemeClr>
                </a:solidFill>
              </a:rPr>
              <a:t>Redes </a:t>
            </a:r>
            <a:r>
              <a:rPr lang="es-AR" sz="2400" dirty="0">
                <a:solidFill>
                  <a:schemeClr val="accent1">
                    <a:lumMod val="50000"/>
                  </a:schemeClr>
                </a:solidFill>
              </a:rPr>
              <a:t>sociales académicas:</a:t>
            </a:r>
          </a:p>
          <a:p>
            <a:pPr marL="546100" indent="-457200">
              <a:buClr>
                <a:schemeClr val="accent1"/>
              </a:buClr>
              <a:buSzPts val="2200"/>
            </a:pPr>
            <a:r>
              <a:rPr lang="es-AR" sz="2400" i="1" dirty="0">
                <a:solidFill>
                  <a:schemeClr val="accent1">
                    <a:lumMod val="50000"/>
                  </a:schemeClr>
                </a:solidFill>
              </a:rPr>
              <a:t>ResearchGate, Academia.edu, </a:t>
            </a:r>
            <a:r>
              <a:rPr lang="es-AR" sz="2400" i="1" dirty="0" smtClean="0">
                <a:solidFill>
                  <a:schemeClr val="accent1">
                    <a:lumMod val="50000"/>
                  </a:schemeClr>
                </a:solidFill>
              </a:rPr>
              <a:t>Mendeley</a:t>
            </a:r>
          </a:p>
          <a:p>
            <a:pPr marL="546100" indent="-457200">
              <a:buClr>
                <a:schemeClr val="accent1"/>
              </a:buClr>
              <a:buSzPts val="2200"/>
            </a:pPr>
            <a:r>
              <a:rPr lang="es-AR" sz="2400" dirty="0" smtClean="0">
                <a:solidFill>
                  <a:schemeClr val="accent1">
                    <a:lumMod val="50000"/>
                  </a:schemeClr>
                </a:solidFill>
              </a:rPr>
              <a:t>Contribuyen a construir una identidad bibliográfica digital (ORCID)</a:t>
            </a:r>
          </a:p>
          <a:p>
            <a:pPr marL="546100" indent="-457200">
              <a:buClr>
                <a:schemeClr val="accent1"/>
              </a:buClr>
              <a:buSzPts val="2200"/>
            </a:pPr>
            <a:r>
              <a:rPr lang="es-AR" sz="2400" dirty="0" smtClean="0">
                <a:solidFill>
                  <a:schemeClr val="accent1">
                    <a:lumMod val="50000"/>
                  </a:schemeClr>
                </a:solidFill>
              </a:rPr>
              <a:t>Están relacionadas con las métricas alternativas</a:t>
            </a:r>
          </a:p>
          <a:p>
            <a:pPr marL="88900" indent="0">
              <a:buClr>
                <a:schemeClr val="accent1"/>
              </a:buClr>
              <a:buSzPts val="2200"/>
              <a:buNone/>
            </a:pPr>
            <a:endParaRPr lang="es-AR" sz="28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273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Shape 80"/>
          <p:cNvSpPr txBox="1">
            <a:spLocks noGrp="1"/>
          </p:cNvSpPr>
          <p:nvPr>
            <p:ph type="title"/>
          </p:nvPr>
        </p:nvSpPr>
        <p:spPr>
          <a:xfrm>
            <a:off x="311700" y="17037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dirty="0" smtClean="0"/>
              <a:t>Las redes sociales académicas</a:t>
            </a:r>
            <a:endParaRPr dirty="0"/>
          </a:p>
        </p:txBody>
      </p:sp>
      <p:sp>
        <p:nvSpPr>
          <p:cNvPr id="81" name="Shape 81"/>
          <p:cNvSpPr txBox="1">
            <a:spLocks noGrp="1"/>
          </p:cNvSpPr>
          <p:nvPr>
            <p:ph type="body" idx="4294967295"/>
          </p:nvPr>
        </p:nvSpPr>
        <p:spPr>
          <a:xfrm>
            <a:off x="574274" y="1163782"/>
            <a:ext cx="7863143" cy="281349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88900" indent="0">
              <a:buClr>
                <a:schemeClr val="accent1"/>
              </a:buClr>
              <a:buSzPts val="2200"/>
              <a:buNone/>
            </a:pPr>
            <a:r>
              <a:rPr lang="es-AR" sz="2800" dirty="0">
                <a:solidFill>
                  <a:schemeClr val="accent1">
                    <a:lumMod val="50000"/>
                  </a:schemeClr>
                </a:solidFill>
              </a:rPr>
              <a:t>Las redes sociales cambiaron la forma de relacionarnos y el modelo de comunicación, así como las formas de buscar y compartir información</a:t>
            </a:r>
            <a:r>
              <a:rPr lang="es-AR" sz="2800" dirty="0" smtClean="0">
                <a:solidFill>
                  <a:schemeClr val="accent1">
                    <a:lumMod val="50000"/>
                  </a:schemeClr>
                </a:solidFill>
              </a:rPr>
              <a:t>.</a:t>
            </a:r>
            <a:endParaRPr lang="es-AR" sz="28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5365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Shape 188"/>
          <p:cNvSpPr txBox="1">
            <a:spLocks noGrp="1"/>
          </p:cNvSpPr>
          <p:nvPr>
            <p:ph type="title"/>
          </p:nvPr>
        </p:nvSpPr>
        <p:spPr>
          <a:xfrm>
            <a:off x="311700" y="195350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s-419"/>
              <a:t>Redes sociales académicas</a:t>
            </a:r>
            <a:endParaRPr/>
          </a:p>
        </p:txBody>
      </p:sp>
      <p:pic>
        <p:nvPicPr>
          <p:cNvPr id="189" name="Shape 189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11688" y="1266313"/>
            <a:ext cx="2143125" cy="2143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Shape 190">
            <a:hlinkClick r:id="rId5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644313" y="1266325"/>
            <a:ext cx="3476625" cy="1314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Shape 191">
            <a:hlinkClick r:id="rId7"/>
          </p:cNvPr>
          <p:cNvPicPr preferRelativeResize="0"/>
          <p:nvPr/>
        </p:nvPicPr>
        <p:blipFill rotWithShape="1">
          <a:blip r:embed="rId8">
            <a:alphaModFix/>
          </a:blip>
          <a:srcRect r="50445"/>
          <a:stretch/>
        </p:blipFill>
        <p:spPr>
          <a:xfrm>
            <a:off x="6415450" y="1266325"/>
            <a:ext cx="2416858" cy="2006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Shape 192">
            <a:hlinkClick r:id="rId9"/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2730925" y="2619263"/>
            <a:ext cx="3533775" cy="676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Shape 193">
            <a:hlinkClick r:id="rId11"/>
          </p:cNvPr>
          <p:cNvPicPr preferRelativeResize="0"/>
          <p:nvPr/>
        </p:nvPicPr>
        <p:blipFill rotWithShape="1">
          <a:blip r:embed="rId12">
            <a:alphaModFix/>
          </a:blip>
          <a:srcRect t="45169"/>
          <a:stretch/>
        </p:blipFill>
        <p:spPr>
          <a:xfrm>
            <a:off x="468825" y="3929525"/>
            <a:ext cx="1986000" cy="676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Shape 194">
            <a:hlinkClick r:id="rId13"/>
          </p:cNvPr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3469425" y="3736797"/>
            <a:ext cx="2205125" cy="1061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Shape 195">
            <a:hlinkClick r:id="rId15"/>
          </p:cNvPr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6320375" y="4045415"/>
            <a:ext cx="2416850" cy="4444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59" y="0"/>
            <a:ext cx="9108282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59" y="0"/>
            <a:ext cx="9108282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9834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6417" y="0"/>
            <a:ext cx="3611166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59" y="0"/>
            <a:ext cx="9108282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8684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1F0F1">
            <a:alpha val="39000"/>
          </a:srgbClr>
        </a:solidFill>
        <a:effectLst/>
      </p:bgPr>
    </p:bg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30" t="14546" r="38440"/>
          <a:stretch/>
        </p:blipFill>
        <p:spPr>
          <a:xfrm>
            <a:off x="3643745" y="0"/>
            <a:ext cx="5500255" cy="5043226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674370" y="412307"/>
            <a:ext cx="250316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800" b="1" dirty="0" smtClean="0">
                <a:solidFill>
                  <a:srgbClr val="00B0F0"/>
                </a:solidFill>
                <a:latin typeface="Calibri" panose="020F0502020204030204" pitchFamily="34" charset="0"/>
              </a:rPr>
              <a:t>¡GRACIAS POR SU ATENCIÓN!</a:t>
            </a:r>
            <a:endParaRPr lang="es-AR" sz="2800" b="1" dirty="0">
              <a:solidFill>
                <a:srgbClr val="00B0F0"/>
              </a:solidFill>
              <a:latin typeface="Calibri" panose="020F0502020204030204" pitchFamily="34" charset="0"/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262890" y="2971800"/>
            <a:ext cx="338085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1600" dirty="0" smtClean="0">
                <a:solidFill>
                  <a:srgbClr val="112BAF"/>
                </a:solidFill>
                <a:latin typeface="Calibri" panose="020F0502020204030204" pitchFamily="34" charset="0"/>
              </a:rPr>
              <a:t>egiordanino@sisbi.uba.ar</a:t>
            </a:r>
          </a:p>
          <a:p>
            <a:pPr algn="ctr"/>
            <a:r>
              <a:rPr lang="es-AR" dirty="0" smtClean="0">
                <a:solidFill>
                  <a:srgbClr val="112BAF"/>
                </a:solidFill>
                <a:latin typeface="Calibri" panose="020F0502020204030204" pitchFamily="34" charset="0"/>
              </a:rPr>
              <a:t>http://orcid.org/0000-0002-5943-9558</a:t>
            </a:r>
          </a:p>
          <a:p>
            <a:pPr algn="ctr"/>
            <a:r>
              <a:rPr lang="es-AR" dirty="0" smtClean="0">
                <a:solidFill>
                  <a:srgbClr val="112BAF"/>
                </a:solidFill>
                <a:latin typeface="Calibri" panose="020F0502020204030204" pitchFamily="34" charset="0"/>
              </a:rPr>
              <a:t>https://www.directorioexit.info/ficha2109</a:t>
            </a:r>
            <a:endParaRPr lang="es-AR" dirty="0">
              <a:solidFill>
                <a:srgbClr val="112BAF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3683" y="0"/>
            <a:ext cx="3636633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70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hlinkClick r:id="rId3"/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275"/>
          <a:stretch/>
        </p:blipFill>
        <p:spPr>
          <a:xfrm>
            <a:off x="706582" y="0"/>
            <a:ext cx="7716982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7977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151" y="0"/>
            <a:ext cx="7101444" cy="504342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Shape 80"/>
          <p:cNvSpPr txBox="1">
            <a:spLocks noGrp="1"/>
          </p:cNvSpPr>
          <p:nvPr>
            <p:ph type="title"/>
          </p:nvPr>
        </p:nvSpPr>
        <p:spPr>
          <a:xfrm>
            <a:off x="311700" y="17037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dirty="0" smtClean="0"/>
              <a:t>Capacitación a usuarios</a:t>
            </a:r>
            <a:endParaRPr dirty="0"/>
          </a:p>
        </p:txBody>
      </p:sp>
      <p:sp>
        <p:nvSpPr>
          <p:cNvPr id="81" name="Shape 81"/>
          <p:cNvSpPr txBox="1">
            <a:spLocks noGrp="1"/>
          </p:cNvSpPr>
          <p:nvPr>
            <p:ph type="body" idx="4294967295"/>
          </p:nvPr>
        </p:nvSpPr>
        <p:spPr>
          <a:xfrm>
            <a:off x="574274" y="1593273"/>
            <a:ext cx="7863143" cy="238400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6830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Char char="●"/>
            </a:pPr>
            <a:r>
              <a:rPr lang="es-419" sz="2800" dirty="0" smtClean="0">
                <a:solidFill>
                  <a:schemeClr val="accent1">
                    <a:lumMod val="50000"/>
                  </a:schemeClr>
                </a:solidFill>
              </a:rPr>
              <a:t>Cursos sobre recursos específicos</a:t>
            </a:r>
          </a:p>
          <a:p>
            <a:pPr marL="457200" lvl="0" indent="-36830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Char char="●"/>
            </a:pPr>
            <a:r>
              <a:rPr lang="es-AR" sz="2800" dirty="0" smtClean="0">
                <a:solidFill>
                  <a:schemeClr val="accent1">
                    <a:lumMod val="50000"/>
                  </a:schemeClr>
                </a:solidFill>
              </a:rPr>
              <a:t>Capacitaciones en línea (</a:t>
            </a:r>
            <a:r>
              <a:rPr lang="es-AR" sz="2800" i="1" dirty="0" err="1" smtClean="0">
                <a:solidFill>
                  <a:schemeClr val="accent1">
                    <a:lumMod val="50000"/>
                  </a:schemeClr>
                </a:solidFill>
              </a:rPr>
              <a:t>webinars</a:t>
            </a:r>
            <a:r>
              <a:rPr lang="es-AR" sz="2800" dirty="0" smtClean="0">
                <a:solidFill>
                  <a:schemeClr val="accent1">
                    <a:lumMod val="50000"/>
                  </a:schemeClr>
                </a:solidFill>
              </a:rPr>
              <a:t>)</a:t>
            </a:r>
            <a:endParaRPr sz="28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286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ropic">
  <a:themeElements>
    <a:clrScheme name="Tropic">
      <a:dk1>
        <a:srgbClr val="A1E8D9"/>
      </a:dk1>
      <a:lt1>
        <a:srgbClr val="FFFFFF"/>
      </a:lt1>
      <a:dk2>
        <a:srgbClr val="695D46"/>
      </a:dk2>
      <a:lt2>
        <a:srgbClr val="B3A77D"/>
      </a:lt2>
      <a:accent1>
        <a:srgbClr val="EF6C00"/>
      </a:accent1>
      <a:accent2>
        <a:srgbClr val="009668"/>
      </a:accent2>
      <a:accent3>
        <a:srgbClr val="4DB6AC"/>
      </a:accent3>
      <a:accent4>
        <a:srgbClr val="FF9800"/>
      </a:accent4>
      <a:accent5>
        <a:srgbClr val="CE93D8"/>
      </a:accent5>
      <a:accent6>
        <a:srgbClr val="EEFF41"/>
      </a:accent6>
      <a:hlink>
        <a:srgbClr val="CE93D8"/>
      </a:hlink>
      <a:folHlink>
        <a:srgbClr val="CE93D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925</TotalTime>
  <Words>462</Words>
  <Application>Microsoft Office PowerPoint</Application>
  <PresentationFormat>Presentación en pantalla (16:9)</PresentationFormat>
  <Paragraphs>72</Paragraphs>
  <Slides>51</Slides>
  <Notes>51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51</vt:i4>
      </vt:variant>
    </vt:vector>
  </HeadingPairs>
  <TitlesOfParts>
    <vt:vector size="56" baseType="lpstr">
      <vt:lpstr>PT Sans Narrow</vt:lpstr>
      <vt:lpstr>Open Sans</vt:lpstr>
      <vt:lpstr>Arial</vt:lpstr>
      <vt:lpstr>Calibri</vt:lpstr>
      <vt:lpstr>Tropic</vt:lpstr>
      <vt:lpstr>Las fuentes de información y la visibilidad de la investigación</vt:lpstr>
      <vt:lpstr>Temario</vt:lpstr>
      <vt:lpstr>Presentación de PowerPoint</vt:lpstr>
      <vt:lpstr>Difusión de las fuentes y servicios de información</vt:lpstr>
      <vt:lpstr>Presentación de PowerPoint</vt:lpstr>
      <vt:lpstr>Presentación de PowerPoint</vt:lpstr>
      <vt:lpstr>Presentación de PowerPoint</vt:lpstr>
      <vt:lpstr>Presentación de PowerPoint</vt:lpstr>
      <vt:lpstr>Capacitación a usuarios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Alfabetización informacional</vt:lpstr>
      <vt:lpstr>Alfabetización informacional (ALFIN)</vt:lpstr>
      <vt:lpstr>Presentación de PowerPoint</vt:lpstr>
      <vt:lpstr>Plan de Alfabetización en información (ALFIN)</vt:lpstr>
      <vt:lpstr>Presentación de PowerPoint</vt:lpstr>
      <vt:lpstr>Plan de Alfabetización en información (ALFIN)</vt:lpstr>
      <vt:lpstr>Presentación de PowerPoint</vt:lpstr>
      <vt:lpstr>Presentación de PowerPoint</vt:lpstr>
      <vt:lpstr>Filiación institucional</vt:lpstr>
      <vt:lpstr>Filiación institucional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Visibilidad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Las redes sociales académicas</vt:lpstr>
      <vt:lpstr>Las redes sociales académicas</vt:lpstr>
      <vt:lpstr>Redes sociales académicas</vt:lpstr>
      <vt:lpstr>Presentación de PowerPoint</vt:lpstr>
      <vt:lpstr>Presentación de PowerPoint</vt:lpstr>
      <vt:lpstr>Presentación de PowerPoint</vt:lpstr>
      <vt:lpstr>Presentación de PowerPoint</vt:lpstr>
    </vt:vector>
  </TitlesOfParts>
  <Company>Universidad de Buenos Aires</Company>
  <LinksUpToDate>false</LinksUpToDate>
  <SharedDoc>false</SharedDoc>
  <HyperlinkBase>http://spc.udec.cl/</HyperlinkBase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Las fuentes de información y la visibilidad de la investigación. Seminario de Producción Científica UdeC; Universidad de Concepción, Bio Bio, Chile</dc:title>
  <dc:subject>Seminario de Producción Científica UdeC; Universidad de Concepción, Bio Bio, Chile</dc:subject>
  <dc:creator>egiordanino@biblos.sisbi.uba.ar</dc:creator>
  <cp:keywords>Las fuentes de información y la visibilidad de la investigación. Seminario de Producción Científica UdeC; Universidad de Concepción, Bio Bio, Chile</cp:keywords>
  <dc:description>Las fuentes de información y la visibilidad de la investigación. Seminario de Producción Científica UdeC; Universidad de Concepción, Bio Bio, Chile</dc:description>
  <cp:lastModifiedBy>Eduardo Giordanino</cp:lastModifiedBy>
  <cp:revision>60</cp:revision>
  <dcterms:modified xsi:type="dcterms:W3CDTF">2019-12-23T18:58:07Z</dcterms:modified>
  <cp:category/>
</cp:coreProperties>
</file>