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5" r:id="rId3"/>
    <p:sldId id="259" r:id="rId4"/>
    <p:sldId id="271" r:id="rId5"/>
    <p:sldId id="272" r:id="rId6"/>
    <p:sldId id="273" r:id="rId7"/>
    <p:sldId id="274" r:id="rId8"/>
    <p:sldId id="275" r:id="rId9"/>
    <p:sldId id="277" r:id="rId10"/>
    <p:sldId id="266" r:id="rId11"/>
    <p:sldId id="298" r:id="rId12"/>
    <p:sldId id="260" r:id="rId13"/>
    <p:sldId id="318" r:id="rId14"/>
    <p:sldId id="319" r:id="rId15"/>
    <p:sldId id="320" r:id="rId16"/>
    <p:sldId id="292" r:id="rId17"/>
    <p:sldId id="278" r:id="rId18"/>
    <p:sldId id="287" r:id="rId19"/>
    <p:sldId id="288" r:id="rId20"/>
    <p:sldId id="289" r:id="rId21"/>
    <p:sldId id="290" r:id="rId22"/>
    <p:sldId id="321" r:id="rId23"/>
    <p:sldId id="264" r:id="rId24"/>
    <p:sldId id="293" r:id="rId25"/>
    <p:sldId id="294" r:id="rId26"/>
    <p:sldId id="295" r:id="rId27"/>
    <p:sldId id="297" r:id="rId28"/>
    <p:sldId id="309" r:id="rId29"/>
    <p:sldId id="269" r:id="rId30"/>
    <p:sldId id="323" r:id="rId31"/>
    <p:sldId id="324" r:id="rId32"/>
    <p:sldId id="322" r:id="rId33"/>
    <p:sldId id="306" r:id="rId34"/>
    <p:sldId id="305" r:id="rId35"/>
    <p:sldId id="304" r:id="rId36"/>
    <p:sldId id="283" r:id="rId37"/>
    <p:sldId id="310" r:id="rId38"/>
    <p:sldId id="311" r:id="rId39"/>
    <p:sldId id="312" r:id="rId40"/>
    <p:sldId id="313" r:id="rId41"/>
    <p:sldId id="314" r:id="rId42"/>
    <p:sldId id="315" r:id="rId43"/>
    <p:sldId id="316" r:id="rId44"/>
    <p:sldId id="317" r:id="rId4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0" autoAdjust="0"/>
    <p:restoredTop sz="83141" autoAdjust="0"/>
  </p:normalViewPr>
  <p:slideViewPr>
    <p:cSldViewPr>
      <p:cViewPr>
        <p:scale>
          <a:sx n="60" d="100"/>
          <a:sy n="60" d="100"/>
        </p:scale>
        <p:origin x="-2124"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Submitted</c:v>
                </c:pt>
              </c:strCache>
            </c:strRef>
          </c:tx>
          <c:spPr>
            <a:solidFill>
              <a:srgbClr val="FF8200"/>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Sheet1!$B$2:$B$6</c:f>
              <c:numCache>
                <c:formatCode>General</c:formatCode>
                <c:ptCount val="5"/>
                <c:pt idx="0">
                  <c:v>481</c:v>
                </c:pt>
                <c:pt idx="1">
                  <c:v>547</c:v>
                </c:pt>
                <c:pt idx="2">
                  <c:v>593</c:v>
                </c:pt>
                <c:pt idx="3">
                  <c:v>592</c:v>
                </c:pt>
                <c:pt idx="4">
                  <c:v>2</c:v>
                </c:pt>
              </c:numCache>
            </c:numRef>
          </c:val>
          <c:extLst xmlns:c16r2="http://schemas.microsoft.com/office/drawing/2015/06/chart">
            <c:ext xmlns:c16="http://schemas.microsoft.com/office/drawing/2014/chart" uri="{C3380CC4-5D6E-409C-BE32-E72D297353CC}">
              <c16:uniqueId val="{00000000-EDF7-4335-A4B4-ADBA8EA12B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Rejected</c:v>
                </c:pt>
              </c:strCache>
            </c:strRef>
          </c:tx>
          <c:spPr>
            <a:solidFill>
              <a:srgbClr val="007398"/>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Sheet1!$C$2:$C$6</c:f>
              <c:numCache>
                <c:formatCode>General</c:formatCode>
                <c:ptCount val="5"/>
                <c:pt idx="0">
                  <c:v>254</c:v>
                </c:pt>
                <c:pt idx="1">
                  <c:v>381</c:v>
                </c:pt>
                <c:pt idx="2">
                  <c:v>451</c:v>
                </c:pt>
                <c:pt idx="3">
                  <c:v>445</c:v>
                </c:pt>
                <c:pt idx="4">
                  <c:v>0</c:v>
                </c:pt>
              </c:numCache>
            </c:numRef>
          </c:val>
          <c:extLst xmlns:c16r2="http://schemas.microsoft.com/office/drawing/2015/06/chart">
            <c:ext xmlns:c16="http://schemas.microsoft.com/office/drawing/2014/chart" uri="{C3380CC4-5D6E-409C-BE32-E72D297353CC}">
              <c16:uniqueId val="{00000001-EDF7-4335-A4B4-ADBA8EA12B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Accepted</c:v>
                </c:pt>
              </c:strCache>
            </c:strRef>
          </c:tx>
          <c:spPr>
            <a:solidFill>
              <a:srgbClr val="C1C2C3"/>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Sheet1!$D$2:$D$6</c:f>
              <c:numCache>
                <c:formatCode>General</c:formatCode>
                <c:ptCount val="5"/>
                <c:pt idx="0">
                  <c:v>190</c:v>
                </c:pt>
                <c:pt idx="1">
                  <c:v>145</c:v>
                </c:pt>
                <c:pt idx="2">
                  <c:v>121</c:v>
                </c:pt>
                <c:pt idx="3">
                  <c:v>118</c:v>
                </c:pt>
                <c:pt idx="4">
                  <c:v>0</c:v>
                </c:pt>
              </c:numCache>
            </c:numRef>
          </c:val>
          <c:extLst xmlns:c16r2="http://schemas.microsoft.com/office/drawing/2015/06/chart">
            <c:ext xmlns:c16="http://schemas.microsoft.com/office/drawing/2014/chart" uri="{C3380CC4-5D6E-409C-BE32-E72D297353CC}">
              <c16:uniqueId val="{00000002-EDF7-4335-A4B4-ADBA8EA12B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3"/>
          <c:order val="3"/>
          <c:tx>
            <c:strRef>
              <c:f>Sheet1!$E$1</c:f>
              <c:strCache>
                <c:ptCount val="1"/>
                <c:pt idx="0">
                  <c:v>Withdrawn or Removed</c:v>
                </c:pt>
              </c:strCache>
            </c:strRef>
          </c:tx>
          <c:spPr>
            <a:solidFill>
              <a:srgbClr val="41B6E6"/>
            </a:solidFill>
            <a:ln>
              <a:solidFill>
                <a:srgbClr val="FFFFFF"/>
              </a:solidFill>
            </a:ln>
          </c:spPr>
          <c:invertIfNegative val="1"/>
          <c:dLbls>
            <c:spPr>
              <a:noFill/>
              <a:ln>
                <a:noFill/>
              </a:ln>
              <a:effectLst/>
            </c:spPr>
            <c:txPr>
              <a:bodyPr/>
              <a:lstStyle/>
              <a:p>
                <a:pPr>
                  <a:defRPr sz="8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Sheet1!$E$2:$E$6</c:f>
              <c:numCache>
                <c:formatCode>General</c:formatCode>
                <c:ptCount val="5"/>
                <c:pt idx="0">
                  <c:v>49</c:v>
                </c:pt>
                <c:pt idx="1">
                  <c:v>20</c:v>
                </c:pt>
                <c:pt idx="2">
                  <c:v>29</c:v>
                </c:pt>
                <c:pt idx="3">
                  <c:v>14</c:v>
                </c:pt>
                <c:pt idx="4">
                  <c:v>0</c:v>
                </c:pt>
              </c:numCache>
            </c:numRef>
          </c:val>
          <c:extLst xmlns:c16r2="http://schemas.microsoft.com/office/drawing/2015/06/chart">
            <c:ext xmlns:c16="http://schemas.microsoft.com/office/drawing/2014/chart" uri="{C3380CC4-5D6E-409C-BE32-E72D297353CC}">
              <c16:uniqueId val="{00000003-EDF7-4335-A4B4-ADBA8EA12BF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27178624"/>
        <c:axId val="127180160"/>
      </c:barChart>
      <c:catAx>
        <c:axId val="127178624"/>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s-CL"/>
          </a:p>
        </c:txPr>
        <c:crossAx val="127180160"/>
        <c:crosses val="autoZero"/>
        <c:auto val="1"/>
        <c:lblAlgn val="ctr"/>
        <c:lblOffset val="100"/>
        <c:noMultiLvlLbl val="0"/>
      </c:catAx>
      <c:valAx>
        <c:axId val="127180160"/>
        <c:scaling>
          <c:orientation val="minMax"/>
        </c:scaling>
        <c:delete val="0"/>
        <c:axPos val="l"/>
        <c:title>
          <c:tx>
            <c:rich>
              <a:bodyPr/>
              <a:lstStyle/>
              <a:p>
                <a:r>
                  <a:rPr lang="es-ES" sz="1000" b="0">
                    <a:solidFill>
                      <a:srgbClr val="505050"/>
                    </a:solidFill>
                    <a:latin typeface="Arial"/>
                  </a:rPr>
                  <a:t>Manuscripts</a:t>
                </a:r>
              </a:p>
            </c:rich>
          </c:tx>
          <c:layout/>
          <c:overlay val="0"/>
        </c:title>
        <c:numFmt formatCode="General" sourceLinked="1"/>
        <c:majorTickMark val="out"/>
        <c:minorTickMark val="none"/>
        <c:tickLblPos val="nextTo"/>
        <c:txPr>
          <a:bodyPr/>
          <a:lstStyle/>
          <a:p>
            <a:pPr>
              <a:defRPr sz="1000" b="0">
                <a:solidFill>
                  <a:srgbClr val="505050"/>
                </a:solidFill>
                <a:latin typeface="Arial"/>
              </a:defRPr>
            </a:pPr>
            <a:endParaRPr lang="es-CL"/>
          </a:p>
        </c:txPr>
        <c:crossAx val="127178624"/>
        <c:crosses val="autoZero"/>
        <c:crossBetween val="between"/>
      </c:valAx>
    </c:plotArea>
    <c:legend>
      <c:legendPos val="b"/>
      <c:layout/>
      <c:overlay val="0"/>
      <c:txPr>
        <a:bodyPr/>
        <a:lstStyle/>
        <a:p>
          <a:pPr>
            <a:defRPr sz="1000" b="0">
              <a:solidFill>
                <a:srgbClr val="505050"/>
              </a:solidFill>
              <a:latin typeface="Arial"/>
            </a:defRPr>
          </a:pPr>
          <a:endParaRPr lang="es-CL"/>
        </a:p>
      </c:txPr>
    </c:legend>
    <c:plotVisOnly val="1"/>
    <c:dispBlanksAs val="gap"/>
    <c:showDLblsOverMax val="1"/>
  </c:chart>
  <c:txPr>
    <a:bodyPr/>
    <a:lstStyle/>
    <a:p>
      <a:pPr>
        <a:defRPr sz="1800"/>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1"/>
        <c:ser>
          <c:idx val="0"/>
          <c:order val="0"/>
          <c:tx>
            <c:strRef>
              <c:f>Sheet1!$B$1</c:f>
              <c:strCache>
                <c:ptCount val="1"/>
                <c:pt idx="0">
                  <c:v>Standard Reject Rate</c:v>
                </c:pt>
              </c:strCache>
            </c:strRef>
          </c:tx>
          <c:spPr>
            <a:solidFill>
              <a:srgbClr val="FF8200"/>
            </a:solidFill>
            <a:ln>
              <a:solidFill>
                <a:srgbClr val="FFFFFF"/>
              </a:solidFill>
            </a:ln>
          </c:spPr>
          <c:invertIfNegative val="1"/>
          <c:dLbls>
            <c:numFmt formatCode="0&quot;%&quot;" sourceLinked="0"/>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Sheet1!$B$2:$B$6</c:f>
              <c:numCache>
                <c:formatCode>General</c:formatCode>
                <c:ptCount val="5"/>
                <c:pt idx="0">
                  <c:v>13</c:v>
                </c:pt>
                <c:pt idx="1">
                  <c:v>10</c:v>
                </c:pt>
                <c:pt idx="2">
                  <c:v>6</c:v>
                </c:pt>
                <c:pt idx="3">
                  <c:v>6</c:v>
                </c:pt>
                <c:pt idx="4">
                  <c:v>0</c:v>
                </c:pt>
              </c:numCache>
            </c:numRef>
          </c:val>
          <c:extLst xmlns:c16r2="http://schemas.microsoft.com/office/drawing/2015/06/chart">
            <c:ext xmlns:c16="http://schemas.microsoft.com/office/drawing/2014/chart" uri="{C3380CC4-5D6E-409C-BE32-E72D297353CC}">
              <c16:uniqueId val="{00000000-DAF2-4AFB-BEFE-0C23011FD4DB}"/>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Desk Reject Rate</c:v>
                </c:pt>
              </c:strCache>
            </c:strRef>
          </c:tx>
          <c:spPr>
            <a:solidFill>
              <a:srgbClr val="007398"/>
            </a:solidFill>
            <a:ln>
              <a:solidFill>
                <a:srgbClr val="FFFFFF"/>
              </a:solidFill>
            </a:ln>
          </c:spPr>
          <c:invertIfNegative val="1"/>
          <c:dLbls>
            <c:numFmt formatCode="0&quot;%&quot;" sourceLinked="0"/>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Sheet1!$C$2:$C$6</c:f>
              <c:numCache>
                <c:formatCode>General</c:formatCode>
                <c:ptCount val="5"/>
                <c:pt idx="0">
                  <c:v>44</c:v>
                </c:pt>
                <c:pt idx="1">
                  <c:v>63</c:v>
                </c:pt>
                <c:pt idx="2">
                  <c:v>73</c:v>
                </c:pt>
                <c:pt idx="3">
                  <c:v>73</c:v>
                </c:pt>
                <c:pt idx="4">
                  <c:v>0</c:v>
                </c:pt>
              </c:numCache>
            </c:numRef>
          </c:val>
          <c:extLst xmlns:c16r2="http://schemas.microsoft.com/office/drawing/2015/06/chart">
            <c:ext xmlns:c16="http://schemas.microsoft.com/office/drawing/2014/chart" uri="{C3380CC4-5D6E-409C-BE32-E72D297353CC}">
              <c16:uniqueId val="{00000001-DAF2-4AFB-BEFE-0C23011FD4DB}"/>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00"/>
        <c:overlap val="100"/>
        <c:axId val="214417792"/>
        <c:axId val="214419328"/>
      </c:barChart>
      <c:catAx>
        <c:axId val="214417792"/>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s-CL"/>
          </a:p>
        </c:txPr>
        <c:crossAx val="214419328"/>
        <c:crosses val="autoZero"/>
        <c:auto val="1"/>
        <c:lblAlgn val="ctr"/>
        <c:lblOffset val="100"/>
        <c:noMultiLvlLbl val="0"/>
      </c:catAx>
      <c:valAx>
        <c:axId val="214419328"/>
        <c:scaling>
          <c:orientation val="minMax"/>
          <c:max val="100"/>
          <c:min val="0"/>
        </c:scaling>
        <c:delete val="0"/>
        <c:axPos val="l"/>
        <c:numFmt formatCode="0&quot;%&quot;" sourceLinked="0"/>
        <c:majorTickMark val="out"/>
        <c:minorTickMark val="none"/>
        <c:tickLblPos val="nextTo"/>
        <c:txPr>
          <a:bodyPr/>
          <a:lstStyle/>
          <a:p>
            <a:pPr>
              <a:defRPr sz="1000" b="0">
                <a:solidFill>
                  <a:srgbClr val="505050"/>
                </a:solidFill>
                <a:latin typeface="Arial"/>
              </a:defRPr>
            </a:pPr>
            <a:endParaRPr lang="es-CL"/>
          </a:p>
        </c:txPr>
        <c:crossAx val="214417792"/>
        <c:crosses val="autoZero"/>
        <c:crossBetween val="between"/>
        <c:majorUnit val="20"/>
      </c:valAx>
    </c:plotArea>
    <c:legend>
      <c:legendPos val="r"/>
      <c:layout>
        <c:manualLayout>
          <c:xMode val="edge"/>
          <c:yMode val="edge"/>
          <c:x val="0.68830864857608409"/>
          <c:y val="0.42516776982044724"/>
          <c:w val="0.20513490399214901"/>
          <c:h val="0.11574728876278705"/>
        </c:manualLayout>
      </c:layout>
      <c:overlay val="0"/>
      <c:txPr>
        <a:bodyPr/>
        <a:lstStyle/>
        <a:p>
          <a:pPr>
            <a:defRPr sz="1000" b="0">
              <a:solidFill>
                <a:srgbClr val="505050"/>
              </a:solidFill>
              <a:latin typeface="Arial"/>
            </a:defRPr>
          </a:pPr>
          <a:endParaRPr lang="es-CL"/>
        </a:p>
      </c:txPr>
    </c:legend>
    <c:plotVisOnly val="1"/>
    <c:dispBlanksAs val="gap"/>
    <c:showDLblsOverMax val="1"/>
  </c:chart>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Africa</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Sheet1!$B$2:$B$6</c:f>
              <c:numCache>
                <c:formatCode>General</c:formatCode>
                <c:ptCount val="5"/>
                <c:pt idx="0">
                  <c:v>1</c:v>
                </c:pt>
                <c:pt idx="1">
                  <c:v>1</c:v>
                </c:pt>
                <c:pt idx="2">
                  <c:v>1</c:v>
                </c:pt>
                <c:pt idx="3">
                  <c:v>4</c:v>
                </c:pt>
                <c:pt idx="4">
                  <c:v>0</c:v>
                </c:pt>
              </c:numCache>
            </c:numRef>
          </c:val>
          <c:extLst xmlns:c16r2="http://schemas.microsoft.com/office/drawing/2015/06/chart">
            <c:ext xmlns:c16="http://schemas.microsoft.com/office/drawing/2014/chart" uri="{C3380CC4-5D6E-409C-BE32-E72D297353CC}">
              <c16:uniqueId val="{00000000-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Asia</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Sheet1!$C$2:$C$6</c:f>
              <c:numCache>
                <c:formatCode>General</c:formatCode>
                <c:ptCount val="5"/>
                <c:pt idx="0">
                  <c:v>2</c:v>
                </c:pt>
                <c:pt idx="1">
                  <c:v>3</c:v>
                </c:pt>
                <c:pt idx="2">
                  <c:v>14</c:v>
                </c:pt>
                <c:pt idx="3">
                  <c:v>29</c:v>
                </c:pt>
                <c:pt idx="4">
                  <c:v>0</c:v>
                </c:pt>
              </c:numCache>
            </c:numRef>
          </c:val>
          <c:extLst xmlns:c16r2="http://schemas.microsoft.com/office/drawing/2015/06/chart">
            <c:ext xmlns:c16="http://schemas.microsoft.com/office/drawing/2014/chart" uri="{C3380CC4-5D6E-409C-BE32-E72D297353CC}">
              <c16:uniqueId val="{00000001-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Europe</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Sheet1!$D$2:$D$6</c:f>
              <c:numCache>
                <c:formatCode>General</c:formatCode>
                <c:ptCount val="5"/>
                <c:pt idx="0">
                  <c:v>367</c:v>
                </c:pt>
                <c:pt idx="1">
                  <c:v>393</c:v>
                </c:pt>
                <c:pt idx="2">
                  <c:v>456</c:v>
                </c:pt>
                <c:pt idx="3">
                  <c:v>435</c:v>
                </c:pt>
                <c:pt idx="4">
                  <c:v>2</c:v>
                </c:pt>
              </c:numCache>
            </c:numRef>
          </c:val>
          <c:extLst xmlns:c16r2="http://schemas.microsoft.com/office/drawing/2015/06/chart">
            <c:ext xmlns:c16="http://schemas.microsoft.com/office/drawing/2014/chart" uri="{C3380CC4-5D6E-409C-BE32-E72D297353CC}">
              <c16:uniqueId val="{00000002-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3"/>
          <c:order val="3"/>
          <c:tx>
            <c:strRef>
              <c:f>Sheet1!$E$1</c:f>
              <c:strCache>
                <c:ptCount val="1"/>
                <c:pt idx="0">
                  <c:v>North and Central America</c:v>
                </c:pt>
              </c:strCache>
            </c:strRef>
          </c:tx>
          <c:spPr>
            <a:solidFill>
              <a:srgbClr val="41B6E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Sheet1!$E$2:$E$6</c:f>
              <c:numCache>
                <c:formatCode>General</c:formatCode>
                <c:ptCount val="5"/>
                <c:pt idx="0">
                  <c:v>33</c:v>
                </c:pt>
                <c:pt idx="1">
                  <c:v>50</c:v>
                </c:pt>
                <c:pt idx="2">
                  <c:v>37</c:v>
                </c:pt>
                <c:pt idx="3">
                  <c:v>41</c:v>
                </c:pt>
                <c:pt idx="4">
                  <c:v>0</c:v>
                </c:pt>
              </c:numCache>
            </c:numRef>
          </c:val>
          <c:extLst xmlns:c16r2="http://schemas.microsoft.com/office/drawing/2015/06/chart">
            <c:ext xmlns:c16="http://schemas.microsoft.com/office/drawing/2014/chart" uri="{C3380CC4-5D6E-409C-BE32-E72D297353CC}">
              <c16:uniqueId val="{00000003-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4"/>
          <c:order val="4"/>
          <c:tx>
            <c:strRef>
              <c:f>Sheet1!$F$1</c:f>
              <c:strCache>
                <c:ptCount val="1"/>
                <c:pt idx="0">
                  <c:v>Oceania</c:v>
                </c:pt>
              </c:strCache>
            </c:strRef>
          </c:tx>
          <c:spPr>
            <a:solidFill>
              <a:srgbClr val="75787B"/>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Sheet1!$F$2:$F$6</c:f>
              <c:numCache>
                <c:formatCode>General</c:formatCode>
                <c:ptCount val="5"/>
                <c:pt idx="0">
                  <c:v>1</c:v>
                </c:pt>
                <c:pt idx="1">
                  <c:v>0</c:v>
                </c:pt>
                <c:pt idx="2">
                  <c:v>0</c:v>
                </c:pt>
                <c:pt idx="3">
                  <c:v>1</c:v>
                </c:pt>
                <c:pt idx="4">
                  <c:v>0</c:v>
                </c:pt>
              </c:numCache>
            </c:numRef>
          </c:val>
          <c:extLst xmlns:c16r2="http://schemas.microsoft.com/office/drawing/2015/06/chart">
            <c:ext xmlns:c16="http://schemas.microsoft.com/office/drawing/2014/chart" uri="{C3380CC4-5D6E-409C-BE32-E72D297353CC}">
              <c16:uniqueId val="{00000004-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5"/>
          <c:order val="5"/>
          <c:tx>
            <c:strRef>
              <c:f>Sheet1!$G$1</c:f>
              <c:strCache>
                <c:ptCount val="1"/>
                <c:pt idx="0">
                  <c:v>South America</c:v>
                </c:pt>
              </c:strCache>
            </c:strRef>
          </c:tx>
          <c:spPr>
            <a:solidFill>
              <a:srgbClr val="FFB466"/>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Sheet1!$G$2:$G$6</c:f>
              <c:numCache>
                <c:formatCode>General</c:formatCode>
                <c:ptCount val="5"/>
                <c:pt idx="0">
                  <c:v>52</c:v>
                </c:pt>
                <c:pt idx="1">
                  <c:v>79</c:v>
                </c:pt>
                <c:pt idx="2">
                  <c:v>74</c:v>
                </c:pt>
                <c:pt idx="3">
                  <c:v>79</c:v>
                </c:pt>
                <c:pt idx="4">
                  <c:v>0</c:v>
                </c:pt>
              </c:numCache>
            </c:numRef>
          </c:val>
          <c:extLst xmlns:c16r2="http://schemas.microsoft.com/office/drawing/2015/06/chart">
            <c:ext xmlns:c16="http://schemas.microsoft.com/office/drawing/2014/chart" uri="{C3380CC4-5D6E-409C-BE32-E72D297353CC}">
              <c16:uniqueId val="{00000005-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6"/>
          <c:order val="6"/>
          <c:tx>
            <c:strRef>
              <c:f>Sheet1!$H$1</c:f>
              <c:strCache>
                <c:ptCount val="1"/>
                <c:pt idx="0">
                  <c:v>Unknown</c:v>
                </c:pt>
              </c:strCache>
            </c:strRef>
          </c:tx>
          <c:spPr>
            <a:solidFill>
              <a:srgbClr val="CEDC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2016</c:v>
                </c:pt>
                <c:pt idx="1">
                  <c:v>2017</c:v>
                </c:pt>
                <c:pt idx="2">
                  <c:v>2018</c:v>
                </c:pt>
                <c:pt idx="3">
                  <c:v>2019</c:v>
                </c:pt>
                <c:pt idx="4">
                  <c:v>2020 YTD</c:v>
                </c:pt>
              </c:strCache>
            </c:strRef>
          </c:cat>
          <c:val>
            <c:numRef>
              <c:f>Sheet1!$H$2:$H$6</c:f>
              <c:numCache>
                <c:formatCode>General</c:formatCode>
                <c:ptCount val="5"/>
                <c:pt idx="0">
                  <c:v>25</c:v>
                </c:pt>
                <c:pt idx="1">
                  <c:v>21</c:v>
                </c:pt>
                <c:pt idx="2">
                  <c:v>11</c:v>
                </c:pt>
                <c:pt idx="3">
                  <c:v>3</c:v>
                </c:pt>
                <c:pt idx="4">
                  <c:v>0</c:v>
                </c:pt>
              </c:numCache>
            </c:numRef>
          </c:val>
          <c:extLst xmlns:c16r2="http://schemas.microsoft.com/office/drawing/2015/06/chart">
            <c:ext xmlns:c16="http://schemas.microsoft.com/office/drawing/2014/chart" uri="{C3380CC4-5D6E-409C-BE32-E72D297353CC}">
              <c16:uniqueId val="{00000006-4496-4A46-A913-627289C38E9F}"/>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180456064"/>
        <c:axId val="180470144"/>
      </c:barChart>
      <c:catAx>
        <c:axId val="180456064"/>
        <c:scaling>
          <c:orientation val="minMax"/>
        </c:scaling>
        <c:delete val="0"/>
        <c:axPos val="b"/>
        <c:numFmt formatCode="General" sourceLinked="0"/>
        <c:majorTickMark val="out"/>
        <c:minorTickMark val="none"/>
        <c:tickLblPos val="nextTo"/>
        <c:txPr>
          <a:bodyPr/>
          <a:lstStyle/>
          <a:p>
            <a:pPr>
              <a:defRPr sz="1000" b="0">
                <a:solidFill>
                  <a:srgbClr val="505050"/>
                </a:solidFill>
                <a:latin typeface="Arial"/>
              </a:defRPr>
            </a:pPr>
            <a:endParaRPr lang="es-CL"/>
          </a:p>
        </c:txPr>
        <c:crossAx val="180470144"/>
        <c:crosses val="autoZero"/>
        <c:auto val="1"/>
        <c:lblAlgn val="ctr"/>
        <c:lblOffset val="100"/>
        <c:noMultiLvlLbl val="0"/>
      </c:catAx>
      <c:valAx>
        <c:axId val="180470144"/>
        <c:scaling>
          <c:orientation val="minMax"/>
        </c:scaling>
        <c:delete val="0"/>
        <c:axPos val="l"/>
        <c:title>
          <c:tx>
            <c:rich>
              <a:bodyPr/>
              <a:lstStyle/>
              <a:p>
                <a:r>
                  <a:rPr lang="es-ES" sz="1000" b="0">
                    <a:solidFill>
                      <a:srgbClr val="505050"/>
                    </a:solidFill>
                    <a:latin typeface="Arial"/>
                  </a:rPr>
                  <a:t>Submitted Articles</a:t>
                </a:r>
              </a:p>
            </c:rich>
          </c:tx>
          <c:layout/>
          <c:overlay val="0"/>
        </c:title>
        <c:numFmt formatCode="General" sourceLinked="1"/>
        <c:majorTickMark val="out"/>
        <c:minorTickMark val="none"/>
        <c:tickLblPos val="nextTo"/>
        <c:txPr>
          <a:bodyPr/>
          <a:lstStyle/>
          <a:p>
            <a:pPr>
              <a:defRPr sz="1000" b="0">
                <a:solidFill>
                  <a:srgbClr val="505050"/>
                </a:solidFill>
                <a:latin typeface="Arial"/>
              </a:defRPr>
            </a:pPr>
            <a:endParaRPr lang="es-CL"/>
          </a:p>
        </c:txPr>
        <c:crossAx val="180456064"/>
        <c:crosses val="autoZero"/>
        <c:crossBetween val="between"/>
      </c:valAx>
    </c:plotArea>
    <c:legend>
      <c:legendPos val="b"/>
      <c:layout/>
      <c:overlay val="0"/>
      <c:txPr>
        <a:bodyPr/>
        <a:lstStyle/>
        <a:p>
          <a:pPr>
            <a:defRPr sz="1000" b="0">
              <a:solidFill>
                <a:srgbClr val="505050"/>
              </a:solidFill>
              <a:latin typeface="Arial"/>
            </a:defRPr>
          </a:pPr>
          <a:endParaRPr lang="es-CL"/>
        </a:p>
      </c:txPr>
    </c:legend>
    <c:plotVisOnly val="1"/>
    <c:dispBlanksAs val="gap"/>
    <c:showDLblsOverMax val="1"/>
  </c:chart>
  <c:txPr>
    <a:bodyPr/>
    <a:lstStyle/>
    <a:p>
      <a:pPr>
        <a:defRPr sz="1800"/>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L"/>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s-ES" sz="2000" b="1" cap="all" baseline="0" dirty="0" smtClean="0">
                <a:solidFill>
                  <a:schemeClr val="accent1">
                    <a:lumMod val="75000"/>
                  </a:schemeClr>
                </a:solidFill>
              </a:rPr>
              <a:t>Tendencia de los 10 principales países (2019)</a:t>
            </a:r>
            <a:endParaRPr lang="en-US" sz="2000" b="1" cap="all" baseline="0" dirty="0">
              <a:solidFill>
                <a:schemeClr val="accent1">
                  <a:lumMod val="75000"/>
                </a:schemeClr>
              </a:solidFill>
              <a:latin typeface="Arial"/>
            </a:endParaRPr>
          </a:p>
        </c:rich>
      </c:tx>
      <c:layout>
        <c:manualLayout>
          <c:xMode val="edge"/>
          <c:yMode val="edge"/>
          <c:x val="4.756234636096815E-2"/>
          <c:y val="3.7962953611214915E-3"/>
        </c:manualLayout>
      </c:layout>
      <c:overlay val="0"/>
    </c:title>
    <c:autoTitleDeleted val="0"/>
    <c:plotArea>
      <c:layout>
        <c:manualLayout>
          <c:layoutTarget val="inner"/>
          <c:xMode val="edge"/>
          <c:yMode val="edge"/>
          <c:x val="6.5598330183361808E-2"/>
          <c:y val="0.17545666334725052"/>
          <c:w val="0.91912388869726347"/>
          <c:h val="0.64203294444393688"/>
        </c:manualLayout>
      </c:layout>
      <c:barChart>
        <c:barDir val="col"/>
        <c:grouping val="clustered"/>
        <c:varyColors val="1"/>
        <c:ser>
          <c:idx val="0"/>
          <c:order val="0"/>
          <c:tx>
            <c:strRef>
              <c:f>Sheet1!$B$1</c:f>
              <c:strCache>
                <c:ptCount val="1"/>
                <c:pt idx="0">
                  <c:v>2018</c:v>
                </c:pt>
              </c:strCache>
            </c:strRef>
          </c:tx>
          <c:spPr>
            <a:solidFill>
              <a:srgbClr val="FF8200"/>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Spain</c:v>
                </c:pt>
                <c:pt idx="1">
                  <c:v>Mexico</c:v>
                </c:pt>
                <c:pt idx="2">
                  <c:v>Colombia</c:v>
                </c:pt>
                <c:pt idx="3">
                  <c:v>Chile</c:v>
                </c:pt>
                <c:pt idx="4">
                  <c:v>Peru</c:v>
                </c:pt>
                <c:pt idx="5">
                  <c:v>Brazil</c:v>
                </c:pt>
                <c:pt idx="6">
                  <c:v>China</c:v>
                </c:pt>
                <c:pt idx="7">
                  <c:v>Turkey</c:v>
                </c:pt>
                <c:pt idx="8">
                  <c:v>Iran</c:v>
                </c:pt>
                <c:pt idx="9">
                  <c:v>Ecuador</c:v>
                </c:pt>
              </c:strCache>
            </c:strRef>
          </c:cat>
          <c:val>
            <c:numRef>
              <c:f>Sheet1!$B$2:$B$11</c:f>
              <c:numCache>
                <c:formatCode>General</c:formatCode>
                <c:ptCount val="10"/>
                <c:pt idx="0">
                  <c:v>431</c:v>
                </c:pt>
                <c:pt idx="1">
                  <c:v>31</c:v>
                </c:pt>
                <c:pt idx="2">
                  <c:v>16</c:v>
                </c:pt>
                <c:pt idx="3">
                  <c:v>17</c:v>
                </c:pt>
                <c:pt idx="4">
                  <c:v>17</c:v>
                </c:pt>
                <c:pt idx="5">
                  <c:v>18</c:v>
                </c:pt>
                <c:pt idx="6">
                  <c:v>3</c:v>
                </c:pt>
                <c:pt idx="7">
                  <c:v>1</c:v>
                </c:pt>
                <c:pt idx="8">
                  <c:v>0</c:v>
                </c:pt>
                <c:pt idx="9">
                  <c:v>2</c:v>
                </c:pt>
              </c:numCache>
            </c:numRef>
          </c:val>
          <c:extLst xmlns:c16r2="http://schemas.microsoft.com/office/drawing/2015/06/chart">
            <c:ext xmlns:c16="http://schemas.microsoft.com/office/drawing/2014/chart" uri="{C3380CC4-5D6E-409C-BE32-E72D297353CC}">
              <c16:uniqueId val="{00000000-2FFB-45A5-8FA2-7074D15C127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1"/>
          <c:order val="1"/>
          <c:tx>
            <c:strRef>
              <c:f>Sheet1!$C$1</c:f>
              <c:strCache>
                <c:ptCount val="1"/>
                <c:pt idx="0">
                  <c:v>2019</c:v>
                </c:pt>
              </c:strCache>
            </c:strRef>
          </c:tx>
          <c:spPr>
            <a:solidFill>
              <a:srgbClr val="007398"/>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Spain</c:v>
                </c:pt>
                <c:pt idx="1">
                  <c:v>Mexico</c:v>
                </c:pt>
                <c:pt idx="2">
                  <c:v>Colombia</c:v>
                </c:pt>
                <c:pt idx="3">
                  <c:v>Chile</c:v>
                </c:pt>
                <c:pt idx="4">
                  <c:v>Peru</c:v>
                </c:pt>
                <c:pt idx="5">
                  <c:v>Brazil</c:v>
                </c:pt>
                <c:pt idx="6">
                  <c:v>China</c:v>
                </c:pt>
                <c:pt idx="7">
                  <c:v>Turkey</c:v>
                </c:pt>
                <c:pt idx="8">
                  <c:v>Iran</c:v>
                </c:pt>
                <c:pt idx="9">
                  <c:v>Ecuador</c:v>
                </c:pt>
              </c:strCache>
            </c:strRef>
          </c:cat>
          <c:val>
            <c:numRef>
              <c:f>Sheet1!$C$2:$C$11</c:f>
              <c:numCache>
                <c:formatCode>General</c:formatCode>
                <c:ptCount val="10"/>
                <c:pt idx="0">
                  <c:v>420</c:v>
                </c:pt>
                <c:pt idx="1">
                  <c:v>37</c:v>
                </c:pt>
                <c:pt idx="2">
                  <c:v>23</c:v>
                </c:pt>
                <c:pt idx="3">
                  <c:v>23</c:v>
                </c:pt>
                <c:pt idx="4">
                  <c:v>13</c:v>
                </c:pt>
                <c:pt idx="5">
                  <c:v>12</c:v>
                </c:pt>
                <c:pt idx="6">
                  <c:v>6</c:v>
                </c:pt>
                <c:pt idx="7">
                  <c:v>5</c:v>
                </c:pt>
                <c:pt idx="8">
                  <c:v>5</c:v>
                </c:pt>
                <c:pt idx="9">
                  <c:v>4</c:v>
                </c:pt>
              </c:numCache>
            </c:numRef>
          </c:val>
          <c:extLst xmlns:c16r2="http://schemas.microsoft.com/office/drawing/2015/06/chart">
            <c:ext xmlns:c16="http://schemas.microsoft.com/office/drawing/2014/chart" uri="{C3380CC4-5D6E-409C-BE32-E72D297353CC}">
              <c16:uniqueId val="{00000001-2FFB-45A5-8FA2-7074D15C127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ser>
          <c:idx val="2"/>
          <c:order val="2"/>
          <c:tx>
            <c:strRef>
              <c:f>Sheet1!$D$1</c:f>
              <c:strCache>
                <c:ptCount val="1"/>
                <c:pt idx="0">
                  <c:v>2020 YTD</c:v>
                </c:pt>
              </c:strCache>
            </c:strRef>
          </c:tx>
          <c:spPr>
            <a:solidFill>
              <a:srgbClr val="C1C2C3"/>
            </a:solidFill>
            <a:ln>
              <a:solidFill>
                <a:srgbClr val="FFFFFF"/>
              </a:solidFill>
            </a:ln>
          </c:spPr>
          <c:invertIfNegative val="1"/>
          <c:dLbls>
            <c:spPr>
              <a:noFill/>
              <a:ln>
                <a:noFill/>
              </a:ln>
              <a:effectLst/>
            </c:spPr>
            <c:txPr>
              <a:bodyPr/>
              <a:lstStyle/>
              <a:p>
                <a:pPr>
                  <a:defRPr sz="600" b="0">
                    <a:solidFill>
                      <a:srgbClr val="505050"/>
                    </a:solidFill>
                    <a:latin typeface="Arial"/>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Spain</c:v>
                </c:pt>
                <c:pt idx="1">
                  <c:v>Mexico</c:v>
                </c:pt>
                <c:pt idx="2">
                  <c:v>Colombia</c:v>
                </c:pt>
                <c:pt idx="3">
                  <c:v>Chile</c:v>
                </c:pt>
                <c:pt idx="4">
                  <c:v>Peru</c:v>
                </c:pt>
                <c:pt idx="5">
                  <c:v>Brazil</c:v>
                </c:pt>
                <c:pt idx="6">
                  <c:v>China</c:v>
                </c:pt>
                <c:pt idx="7">
                  <c:v>Turkey</c:v>
                </c:pt>
                <c:pt idx="8">
                  <c:v>Iran</c:v>
                </c:pt>
                <c:pt idx="9">
                  <c:v>Ecuador</c:v>
                </c:pt>
              </c:strCache>
            </c:strRef>
          </c:cat>
          <c:val>
            <c:numRef>
              <c:f>Sheet1!$D$2:$D$11</c:f>
              <c:numCache>
                <c:formatCode>General</c:formatCode>
                <c:ptCount val="10"/>
                <c:pt idx="0">
                  <c:v>2</c:v>
                </c:pt>
                <c:pt idx="1">
                  <c:v>0</c:v>
                </c:pt>
                <c:pt idx="2">
                  <c:v>0</c:v>
                </c:pt>
                <c:pt idx="3">
                  <c:v>0</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2-2FFB-45A5-8FA2-7074D15C1277}"/>
            </c:ext>
            <c:ext xmlns:c14="http://schemas.microsoft.com/office/drawing/2007/8/2/chart" uri="{6F2FDCE9-48DA-4B69-8628-5D25D57E5C99}">
              <c14:invertSolidFillFmt>
                <c14:spPr xmlns:c14="http://schemas.microsoft.com/office/drawing/2007/8/2/chart">
                  <a:solidFill>
                    <a:srgbClr val="FFFFFF"/>
                  </a:solidFill>
                  <a:ln>
                    <a:solidFill>
                      <a:srgbClr val="FFFFFF"/>
                    </a:solidFill>
                  </a:ln>
                </c14:spPr>
              </c14:invertSolidFillFmt>
            </c:ext>
          </c:extLst>
        </c:ser>
        <c:dLbls>
          <c:showLegendKey val="0"/>
          <c:showVal val="1"/>
          <c:showCatName val="0"/>
          <c:showSerName val="0"/>
          <c:showPercent val="0"/>
          <c:showBubbleSize val="0"/>
        </c:dLbls>
        <c:gapWidth val="150"/>
        <c:axId val="214637184"/>
        <c:axId val="214643072"/>
      </c:barChart>
      <c:catAx>
        <c:axId val="214637184"/>
        <c:scaling>
          <c:orientation val="minMax"/>
        </c:scaling>
        <c:delete val="0"/>
        <c:axPos val="b"/>
        <c:numFmt formatCode="General" sourceLinked="0"/>
        <c:majorTickMark val="out"/>
        <c:minorTickMark val="none"/>
        <c:tickLblPos val="nextTo"/>
        <c:txPr>
          <a:bodyPr/>
          <a:lstStyle/>
          <a:p>
            <a:pPr>
              <a:defRPr sz="800" b="0">
                <a:solidFill>
                  <a:srgbClr val="505050"/>
                </a:solidFill>
                <a:latin typeface="Arial"/>
              </a:defRPr>
            </a:pPr>
            <a:endParaRPr lang="es-CL"/>
          </a:p>
        </c:txPr>
        <c:crossAx val="214643072"/>
        <c:crosses val="autoZero"/>
        <c:auto val="1"/>
        <c:lblAlgn val="ctr"/>
        <c:lblOffset val="100"/>
        <c:noMultiLvlLbl val="0"/>
      </c:catAx>
      <c:valAx>
        <c:axId val="214643072"/>
        <c:scaling>
          <c:orientation val="minMax"/>
        </c:scaling>
        <c:delete val="0"/>
        <c:axPos val="l"/>
        <c:title>
          <c:tx>
            <c:rich>
              <a:bodyPr/>
              <a:lstStyle/>
              <a:p>
                <a:r>
                  <a:rPr lang="es-ES" sz="1000" b="0" dirty="0" smtClean="0">
                    <a:solidFill>
                      <a:srgbClr val="505050"/>
                    </a:solidFill>
                    <a:latin typeface="Arial"/>
                  </a:rPr>
                  <a:t>Manuscritos</a:t>
                </a:r>
                <a:r>
                  <a:rPr lang="es-ES" sz="1000" b="0" baseline="0" dirty="0" smtClean="0">
                    <a:solidFill>
                      <a:srgbClr val="505050"/>
                    </a:solidFill>
                    <a:latin typeface="Arial"/>
                  </a:rPr>
                  <a:t> enviados</a:t>
                </a:r>
                <a:endParaRPr lang="es-ES" sz="1000" b="0" dirty="0">
                  <a:solidFill>
                    <a:srgbClr val="505050"/>
                  </a:solidFill>
                  <a:latin typeface="Arial"/>
                </a:endParaRPr>
              </a:p>
            </c:rich>
          </c:tx>
          <c:layout>
            <c:manualLayout>
              <c:xMode val="edge"/>
              <c:yMode val="edge"/>
              <c:x val="6.9444459633521355E-3"/>
              <c:y val="0.24422960614670602"/>
            </c:manualLayout>
          </c:layout>
          <c:overlay val="0"/>
        </c:title>
        <c:numFmt formatCode="General" sourceLinked="1"/>
        <c:majorTickMark val="out"/>
        <c:minorTickMark val="none"/>
        <c:tickLblPos val="nextTo"/>
        <c:txPr>
          <a:bodyPr/>
          <a:lstStyle/>
          <a:p>
            <a:pPr>
              <a:defRPr sz="800" b="0">
                <a:solidFill>
                  <a:srgbClr val="505050"/>
                </a:solidFill>
                <a:latin typeface="Arial"/>
              </a:defRPr>
            </a:pPr>
            <a:endParaRPr lang="es-CL"/>
          </a:p>
        </c:txPr>
        <c:crossAx val="214637184"/>
        <c:crosses val="autoZero"/>
        <c:crossBetween val="between"/>
      </c:valAx>
    </c:plotArea>
    <c:legend>
      <c:legendPos val="b"/>
      <c:legendEntry>
        <c:idx val="2"/>
        <c:delete val="1"/>
      </c:legendEntry>
      <c:layout>
        <c:manualLayout>
          <c:xMode val="edge"/>
          <c:yMode val="edge"/>
          <c:x val="0.40166183325936861"/>
          <c:y val="0.36642046085788449"/>
          <c:w val="0.19945411186660364"/>
          <c:h val="6.8396125178010525E-2"/>
        </c:manualLayout>
      </c:layout>
      <c:overlay val="0"/>
      <c:txPr>
        <a:bodyPr/>
        <a:lstStyle/>
        <a:p>
          <a:pPr>
            <a:defRPr sz="1600" b="0">
              <a:solidFill>
                <a:srgbClr val="505050"/>
              </a:solidFill>
              <a:latin typeface="Arial"/>
            </a:defRPr>
          </a:pPr>
          <a:endParaRPr lang="es-CL"/>
        </a:p>
      </c:txPr>
    </c:legend>
    <c:plotVisOnly val="1"/>
    <c:dispBlanksAs val="gap"/>
    <c:showDLblsOverMax val="1"/>
  </c:chart>
  <c:txPr>
    <a:bodyPr/>
    <a:lstStyle/>
    <a:p>
      <a:pPr>
        <a:defRPr sz="1800"/>
      </a:pPr>
      <a:endParaRPr lang="es-CL"/>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0.17325</cdr:x>
      <cdr:y>0.81575</cdr:y>
    </cdr:from>
    <cdr:to>
      <cdr:x>0.23575</cdr:x>
      <cdr:y>0.8947</cdr:y>
    </cdr:to>
    <cdr:sp macro="" textlink="">
      <cdr:nvSpPr>
        <cdr:cNvPr id="2" name="Rectángulo 1">
          <a:extLst xmlns:a="http://schemas.openxmlformats.org/drawingml/2006/main">
            <a:ext uri="{FF2B5EF4-FFF2-40B4-BE49-F238E27FC236}">
              <a16:creationId xmlns:a16="http://schemas.microsoft.com/office/drawing/2014/main" xmlns="" id="{E5332081-E9D3-4837-82DF-A50F1D7184B6}"/>
            </a:ext>
          </a:extLst>
        </cdr:cNvPr>
        <cdr:cNvSpPr/>
      </cdr:nvSpPr>
      <cdr:spPr>
        <a:xfrm xmlns:a="http://schemas.openxmlformats.org/drawingml/2006/main">
          <a:off x="1584176" y="2232249"/>
          <a:ext cx="571500" cy="216024"/>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S"/>
        </a:p>
      </cdr:txBody>
    </cdr:sp>
  </cdr:relSizeAnchor>
  <cdr:relSizeAnchor xmlns:cdr="http://schemas.openxmlformats.org/drawingml/2006/chartDrawing">
    <cdr:from>
      <cdr:x>0.26775</cdr:x>
      <cdr:y>0.81575</cdr:y>
    </cdr:from>
    <cdr:to>
      <cdr:x>0.33025</cdr:x>
      <cdr:y>0.8947</cdr:y>
    </cdr:to>
    <cdr:sp macro="" textlink="">
      <cdr:nvSpPr>
        <cdr:cNvPr id="4" name="Rectángulo 3">
          <a:extLst xmlns:a="http://schemas.openxmlformats.org/drawingml/2006/main">
            <a:ext uri="{FF2B5EF4-FFF2-40B4-BE49-F238E27FC236}">
              <a16:creationId xmlns:a16="http://schemas.microsoft.com/office/drawing/2014/main" xmlns="" id="{2DB5A438-8652-4E54-8D66-CD148588507D}"/>
            </a:ext>
          </a:extLst>
        </cdr:cNvPr>
        <cdr:cNvSpPr/>
      </cdr:nvSpPr>
      <cdr:spPr>
        <a:xfrm xmlns:a="http://schemas.openxmlformats.org/drawingml/2006/main">
          <a:off x="2448272" y="2232248"/>
          <a:ext cx="571500" cy="216025"/>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01912B-6D49-4643-B7B9-3F83A7E58FC1}" type="datetimeFigureOut">
              <a:rPr lang="es-CL" smtClean="0"/>
              <a:t>10-01-2020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D9787-12C9-4F50-8BDD-ABB81EDDA342}" type="slidenum">
              <a:rPr lang="es-CL" smtClean="0"/>
              <a:t>‹Nº›</a:t>
            </a:fld>
            <a:endParaRPr lang="es-CL"/>
          </a:p>
        </p:txBody>
      </p:sp>
    </p:spTree>
    <p:extLst>
      <p:ext uri="{BB962C8B-B14F-4D97-AF65-F5344CB8AC3E}">
        <p14:creationId xmlns:p14="http://schemas.microsoft.com/office/powerpoint/2010/main" val="171052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z="1200" dirty="0" smtClean="0"/>
              <a:t>GS es una defensora activa de la transparencia y el rigor en sus relaciones con la sociedad propietaria de la cabecera (SESPAS), la editorial que publica la revista (</a:t>
            </a:r>
            <a:r>
              <a:rPr lang="es-CL" sz="1200" dirty="0" err="1" smtClean="0"/>
              <a:t>Elsevier</a:t>
            </a:r>
            <a:r>
              <a:rPr lang="es-CL" sz="1200" dirty="0" smtClean="0"/>
              <a:t> España), las y los autores, personas revisoras y lectoras. Por ello se ha asociado</a:t>
            </a:r>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6</a:t>
            </a:fld>
            <a:endParaRPr lang="es-CL"/>
          </a:p>
        </p:txBody>
      </p:sp>
    </p:spTree>
    <p:extLst>
      <p:ext uri="{BB962C8B-B14F-4D97-AF65-F5344CB8AC3E}">
        <p14:creationId xmlns:p14="http://schemas.microsoft.com/office/powerpoint/2010/main" val="90471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Brasil,</a:t>
            </a:r>
            <a:r>
              <a:rPr lang="es-CL" baseline="0" dirty="0" smtClean="0"/>
              <a:t> Chile y Colombia desde 2017</a:t>
            </a:r>
          </a:p>
          <a:p>
            <a:r>
              <a:rPr lang="es-CL" baseline="0" dirty="0" smtClean="0"/>
              <a:t>México y Perú desde 2019</a:t>
            </a:r>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22</a:t>
            </a:fld>
            <a:endParaRPr lang="es-CL"/>
          </a:p>
        </p:txBody>
      </p:sp>
    </p:spTree>
    <p:extLst>
      <p:ext uri="{BB962C8B-B14F-4D97-AF65-F5344CB8AC3E}">
        <p14:creationId xmlns:p14="http://schemas.microsoft.com/office/powerpoint/2010/main" val="251047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28</a:t>
            </a:fld>
            <a:endParaRPr lang="es-CL"/>
          </a:p>
        </p:txBody>
      </p:sp>
    </p:spTree>
    <p:extLst>
      <p:ext uri="{BB962C8B-B14F-4D97-AF65-F5344CB8AC3E}">
        <p14:creationId xmlns:p14="http://schemas.microsoft.com/office/powerpoint/2010/main" val="168624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35</a:t>
            </a:fld>
            <a:endParaRPr lang="es-CL"/>
          </a:p>
        </p:txBody>
      </p:sp>
    </p:spTree>
    <p:extLst>
      <p:ext uri="{BB962C8B-B14F-4D97-AF65-F5344CB8AC3E}">
        <p14:creationId xmlns:p14="http://schemas.microsoft.com/office/powerpoint/2010/main" val="168624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37</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38</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39</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40</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41</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42</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43</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9</a:t>
            </a:fld>
            <a:endParaRPr lang="es-CL"/>
          </a:p>
        </p:txBody>
      </p:sp>
    </p:spTree>
    <p:extLst>
      <p:ext uri="{BB962C8B-B14F-4D97-AF65-F5344CB8AC3E}">
        <p14:creationId xmlns:p14="http://schemas.microsoft.com/office/powerpoint/2010/main" val="407780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44</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13</a:t>
            </a:fld>
            <a:endParaRPr lang="es-CL"/>
          </a:p>
        </p:txBody>
      </p:sp>
    </p:spTree>
    <p:extLst>
      <p:ext uri="{BB962C8B-B14F-4D97-AF65-F5344CB8AC3E}">
        <p14:creationId xmlns:p14="http://schemas.microsoft.com/office/powerpoint/2010/main" val="197339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7 ASOCIADXS</a:t>
            </a:r>
            <a:r>
              <a:rPr lang="es-CL" baseline="0" dirty="0" smtClean="0"/>
              <a:t> </a:t>
            </a:r>
            <a:r>
              <a:rPr lang="es-CL" dirty="0" smtClean="0"/>
              <a:t> + 5 INVITADXS</a:t>
            </a:r>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14</a:t>
            </a:fld>
            <a:endParaRPr lang="es-CL"/>
          </a:p>
        </p:txBody>
      </p:sp>
    </p:spTree>
    <p:extLst>
      <p:ext uri="{BB962C8B-B14F-4D97-AF65-F5344CB8AC3E}">
        <p14:creationId xmlns:p14="http://schemas.microsoft.com/office/powerpoint/2010/main" val="168624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Brasil,</a:t>
            </a:r>
            <a:r>
              <a:rPr lang="es-CL" baseline="0" dirty="0" smtClean="0"/>
              <a:t> Chile y Colombia desde 2017</a:t>
            </a:r>
          </a:p>
          <a:p>
            <a:r>
              <a:rPr lang="es-CL" baseline="0" dirty="0" smtClean="0"/>
              <a:t>México y Perú desde 2019</a:t>
            </a:r>
            <a:endParaRPr lang="es-CL" dirty="0"/>
          </a:p>
        </p:txBody>
      </p:sp>
      <p:sp>
        <p:nvSpPr>
          <p:cNvPr id="4" name="3 Marcador de número de diapositiva"/>
          <p:cNvSpPr>
            <a:spLocks noGrp="1"/>
          </p:cNvSpPr>
          <p:nvPr>
            <p:ph type="sldNum" sz="quarter" idx="10"/>
          </p:nvPr>
        </p:nvSpPr>
        <p:spPr/>
        <p:txBody>
          <a:bodyPr/>
          <a:lstStyle/>
          <a:p>
            <a:fld id="{D25D9787-12C9-4F50-8BDD-ABB81EDDA342}" type="slidenum">
              <a:rPr lang="es-CL" smtClean="0"/>
              <a:t>15</a:t>
            </a:fld>
            <a:endParaRPr lang="es-CL"/>
          </a:p>
        </p:txBody>
      </p:sp>
    </p:spTree>
    <p:extLst>
      <p:ext uri="{BB962C8B-B14F-4D97-AF65-F5344CB8AC3E}">
        <p14:creationId xmlns:p14="http://schemas.microsoft.com/office/powerpoint/2010/main" val="25104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s-ES" dirty="0" smtClean="0"/>
              <a:t>La tasa de rechazo se calcula como el número de artículos rechazados como un porcentaje de la suma de artículos rechazados y aceptados. Por lo tanto, los artículos retirados y eliminados no se incluyen en el cálculo de la tasa de rechazo</a:t>
            </a:r>
            <a:r>
              <a:rPr lang="es-ES" smtClean="0"/>
              <a:t>.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view provides the counts of Submitted manuscripts per region and country. The region and country is derived by affiliation of the corresponding author. Central America and Caribbean are represented in North and Central America. Top 10 countries list is computed using Submitted articles descending for the 2019. Data source: JRBI.</a:t>
            </a:r>
          </a:p>
          <a:p>
            <a:r>
              <a:t>    </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smtClean="0"/>
              <a:t>    </a:t>
            </a:r>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201735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203439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158370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_chart_text_chart">
    <p:spTree>
      <p:nvGrpSpPr>
        <p:cNvPr id="1" name=""/>
        <p:cNvGrpSpPr/>
        <p:nvPr/>
      </p:nvGrpSpPr>
      <p:grpSpPr>
        <a:xfrm>
          <a:off x="0" y="0"/>
          <a:ext cx="0" cy="0"/>
          <a:chOff x="0" y="0"/>
          <a:chExt cx="0" cy="0"/>
        </a:xfrm>
      </p:grpSpPr>
      <p:sp>
        <p:nvSpPr>
          <p:cNvPr id="12" name="slide_number"/>
          <p:cNvSpPr>
            <a:spLocks noGrp="1"/>
          </p:cNvSpPr>
          <p:nvPr>
            <p:ph type="sldNum" sz="quarter" idx="4"/>
          </p:nvPr>
        </p:nvSpPr>
        <p:spPr>
          <a:xfrm>
            <a:off x="8548008" y="24906"/>
            <a:ext cx="457200" cy="327933"/>
          </a:xfrm>
          <a:prstGeom prst="rect">
            <a:avLst/>
          </a:prstGeom>
        </p:spPr>
        <p:txBody>
          <a:bodyPr vert="horz" lIns="91440" tIns="45720" rIns="91440" bIns="45720" rtlCol="0" anchor="ctr"/>
          <a:lstStyle>
            <a:lvl1pPr algn="r">
              <a:defRPr sz="700">
                <a:solidFill>
                  <a:schemeClr val="bg1"/>
                </a:solidFill>
              </a:defRPr>
            </a:lvl1pPr>
          </a:lstStyle>
          <a:p>
            <a:pPr defTabSz="914377">
              <a:defRPr/>
            </a:pPr>
            <a:fld id="{DA15E891-66B8-4B28-AB8F-05A4B1DE573C}" type="slidenum">
              <a:rPr lang="en-US" kern="0" smtClean="0"/>
              <a:pPr defTabSz="914377">
                <a:defRPr/>
              </a:pPr>
              <a:t>‹Nº›</a:t>
            </a:fld>
            <a:endParaRPr lang="en-US" kern="0" dirty="0"/>
          </a:p>
        </p:txBody>
      </p:sp>
      <p:sp>
        <p:nvSpPr>
          <p:cNvPr id="5" name="chart1"/>
          <p:cNvSpPr>
            <a:spLocks noGrp="1"/>
          </p:cNvSpPr>
          <p:nvPr>
            <p:ph type="chart" sz="quarter" idx="11"/>
          </p:nvPr>
        </p:nvSpPr>
        <p:spPr>
          <a:xfrm>
            <a:off x="1" y="848827"/>
            <a:ext cx="9143999" cy="3469275"/>
          </a:xfrm>
        </p:spPr>
        <p:txBody>
          <a:bodyPr/>
          <a:lstStyle/>
          <a:p>
            <a:endParaRPr lang="en-US"/>
          </a:p>
        </p:txBody>
      </p:sp>
      <p:sp>
        <p:nvSpPr>
          <p:cNvPr id="8" name="chart2"/>
          <p:cNvSpPr>
            <a:spLocks noGrp="1"/>
          </p:cNvSpPr>
          <p:nvPr>
            <p:ph type="chart" sz="quarter" idx="16"/>
          </p:nvPr>
        </p:nvSpPr>
        <p:spPr>
          <a:xfrm>
            <a:off x="4474347" y="4318103"/>
            <a:ext cx="4669653" cy="2252031"/>
          </a:xfrm>
        </p:spPr>
        <p:txBody>
          <a:bodyPr/>
          <a:lstStyle/>
          <a:p>
            <a:endParaRPr lang="en-US"/>
          </a:p>
        </p:txBody>
      </p:sp>
      <p:sp>
        <p:nvSpPr>
          <p:cNvPr id="9" name="title"/>
          <p:cNvSpPr>
            <a:spLocks noGrp="1"/>
          </p:cNvSpPr>
          <p:nvPr>
            <p:ph type="body" sz="quarter" idx="18" hasCustomPrompt="1"/>
          </p:nvPr>
        </p:nvSpPr>
        <p:spPr>
          <a:xfrm>
            <a:off x="1094129" y="563075"/>
            <a:ext cx="7454220" cy="285751"/>
          </a:xfrm>
        </p:spPr>
        <p:txBody>
          <a:bodyPr>
            <a:noAutofit/>
          </a:bodyPr>
          <a:lstStyle>
            <a:lvl1pPr marL="0" indent="0">
              <a:buNone/>
              <a:defRPr sz="1800" b="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10" name="text"/>
          <p:cNvSpPr>
            <a:spLocks noGrp="1"/>
          </p:cNvSpPr>
          <p:nvPr>
            <p:ph sz="quarter" idx="17"/>
          </p:nvPr>
        </p:nvSpPr>
        <p:spPr>
          <a:xfrm>
            <a:off x="124287" y="4318101"/>
            <a:ext cx="4350059" cy="2252032"/>
          </a:xfrm>
          <a:prstGeom prst="roundRect">
            <a:avLst/>
          </a:prstGeom>
          <a:ln w="19050">
            <a:solidFill>
              <a:srgbClr val="007398"/>
            </a:solidFill>
          </a:ln>
        </p:spPr>
        <p:txBody>
          <a:bodyPr>
            <a:normAutofit/>
          </a:bodyPr>
          <a:lstStyle>
            <a:lvl1pPr marL="0" indent="0">
              <a:buNone/>
              <a:defRPr sz="1000" b="0"/>
            </a:lvl1pPr>
            <a:lvl2pPr marL="457189" indent="0">
              <a:buNone/>
              <a:defRPr/>
            </a:lvl2pPr>
            <a:lvl3pPr marL="914377" indent="0">
              <a:buNone/>
              <a:defRPr/>
            </a:lvl3pPr>
          </a:lstStyle>
          <a:p>
            <a:pPr lvl="0"/>
            <a:endParaRPr lang="en-US" dirty="0"/>
          </a:p>
        </p:txBody>
      </p:sp>
      <p:sp>
        <p:nvSpPr>
          <p:cNvPr id="11" name="source"/>
          <p:cNvSpPr>
            <a:spLocks noGrp="1"/>
          </p:cNvSpPr>
          <p:nvPr>
            <p:ph type="body" sz="quarter" idx="15" hasCustomPrompt="1"/>
          </p:nvPr>
        </p:nvSpPr>
        <p:spPr>
          <a:xfrm>
            <a:off x="0" y="6601400"/>
            <a:ext cx="4555627" cy="256601"/>
          </a:xfrm>
        </p:spPr>
        <p:txBody>
          <a:bodyPr wrap="none">
            <a:noAutofit/>
          </a:bodyPr>
          <a:lstStyle>
            <a:lvl1pPr marL="0" indent="0" algn="ctr">
              <a:buNone/>
              <a:defRPr sz="800" b="0"/>
            </a:lvl1pPr>
          </a:lstStyle>
          <a:p>
            <a:pPr lvl="0"/>
            <a:r>
              <a:rPr lang="en-US" dirty="0"/>
              <a:t>Source</a:t>
            </a:r>
          </a:p>
        </p:txBody>
      </p:sp>
      <p:sp>
        <p:nvSpPr>
          <p:cNvPr id="15" name="date_last_updated"/>
          <p:cNvSpPr>
            <a:spLocks noGrp="1"/>
          </p:cNvSpPr>
          <p:nvPr>
            <p:ph type="body" sz="quarter" idx="14" hasCustomPrompt="1"/>
          </p:nvPr>
        </p:nvSpPr>
        <p:spPr>
          <a:xfrm>
            <a:off x="4555628" y="6601400"/>
            <a:ext cx="4588373" cy="256601"/>
          </a:xfrm>
        </p:spPr>
        <p:txBody>
          <a:bodyPr wrap="none">
            <a:noAutofit/>
          </a:bodyPr>
          <a:lstStyle>
            <a:lvl1pPr marL="0" indent="0" algn="ctr">
              <a:buNone/>
              <a:defRPr sz="800" b="0"/>
            </a:lvl1pPr>
          </a:lstStyle>
          <a:p>
            <a:pPr lvl="0"/>
            <a:r>
              <a:rPr lang="en-US" dirty="0"/>
              <a:t>Date Last Updated</a:t>
            </a:r>
          </a:p>
        </p:txBody>
      </p:sp>
    </p:spTree>
    <p:extLst>
      <p:ext uri="{BB962C8B-B14F-4D97-AF65-F5344CB8AC3E}">
        <p14:creationId xmlns:p14="http://schemas.microsoft.com/office/powerpoint/2010/main" val="98806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_chart_chart">
    <p:spTree>
      <p:nvGrpSpPr>
        <p:cNvPr id="1" name=""/>
        <p:cNvGrpSpPr/>
        <p:nvPr/>
      </p:nvGrpSpPr>
      <p:grpSpPr>
        <a:xfrm>
          <a:off x="0" y="0"/>
          <a:ext cx="0" cy="0"/>
          <a:chOff x="0" y="0"/>
          <a:chExt cx="0" cy="0"/>
        </a:xfrm>
      </p:grpSpPr>
      <p:sp>
        <p:nvSpPr>
          <p:cNvPr id="12" name="slide_number"/>
          <p:cNvSpPr>
            <a:spLocks noGrp="1"/>
          </p:cNvSpPr>
          <p:nvPr>
            <p:ph type="sldNum" sz="quarter" idx="4"/>
          </p:nvPr>
        </p:nvSpPr>
        <p:spPr>
          <a:xfrm>
            <a:off x="8548008" y="24906"/>
            <a:ext cx="457200" cy="327933"/>
          </a:xfrm>
          <a:prstGeom prst="rect">
            <a:avLst/>
          </a:prstGeom>
        </p:spPr>
        <p:txBody>
          <a:bodyPr vert="horz" lIns="91440" tIns="45720" rIns="91440" bIns="45720" rtlCol="0" anchor="ctr"/>
          <a:lstStyle>
            <a:lvl1pPr algn="r">
              <a:defRPr sz="700">
                <a:solidFill>
                  <a:schemeClr val="bg1"/>
                </a:solidFill>
              </a:defRPr>
            </a:lvl1pPr>
          </a:lstStyle>
          <a:p>
            <a:pPr defTabSz="914377">
              <a:defRPr/>
            </a:pPr>
            <a:fld id="{DA15E891-66B8-4B28-AB8F-05A4B1DE573C}" type="slidenum">
              <a:rPr lang="en-US" kern="0" smtClean="0"/>
              <a:pPr defTabSz="914377">
                <a:defRPr/>
              </a:pPr>
              <a:t>‹Nº›</a:t>
            </a:fld>
            <a:endParaRPr lang="en-US" kern="0" dirty="0"/>
          </a:p>
        </p:txBody>
      </p:sp>
      <p:sp>
        <p:nvSpPr>
          <p:cNvPr id="5" name="chart1"/>
          <p:cNvSpPr>
            <a:spLocks noGrp="1"/>
          </p:cNvSpPr>
          <p:nvPr>
            <p:ph type="chart" sz="quarter" idx="11"/>
          </p:nvPr>
        </p:nvSpPr>
        <p:spPr>
          <a:xfrm>
            <a:off x="1" y="848826"/>
            <a:ext cx="9143999" cy="2984881"/>
          </a:xfrm>
        </p:spPr>
        <p:txBody>
          <a:bodyPr/>
          <a:lstStyle/>
          <a:p>
            <a:endParaRPr lang="en-US"/>
          </a:p>
        </p:txBody>
      </p:sp>
      <p:sp>
        <p:nvSpPr>
          <p:cNvPr id="13" name="title"/>
          <p:cNvSpPr>
            <a:spLocks noGrp="1"/>
          </p:cNvSpPr>
          <p:nvPr>
            <p:ph type="body" sz="quarter" idx="17" hasCustomPrompt="1"/>
          </p:nvPr>
        </p:nvSpPr>
        <p:spPr>
          <a:xfrm>
            <a:off x="1094129" y="563075"/>
            <a:ext cx="7454220" cy="285751"/>
          </a:xfrm>
        </p:spPr>
        <p:txBody>
          <a:bodyPr>
            <a:noAutofit/>
          </a:bodyPr>
          <a:lstStyle>
            <a:lvl1pPr marL="0" indent="0">
              <a:buNone/>
              <a:defRPr sz="1800" b="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11" name="chart2"/>
          <p:cNvSpPr>
            <a:spLocks noGrp="1"/>
          </p:cNvSpPr>
          <p:nvPr>
            <p:ph type="chart" sz="quarter" idx="18"/>
          </p:nvPr>
        </p:nvSpPr>
        <p:spPr>
          <a:xfrm>
            <a:off x="1" y="3833709"/>
            <a:ext cx="9143998" cy="2736425"/>
          </a:xfrm>
        </p:spPr>
        <p:txBody>
          <a:bodyPr/>
          <a:lstStyle/>
          <a:p>
            <a:endParaRPr lang="en-US"/>
          </a:p>
        </p:txBody>
      </p:sp>
      <p:sp>
        <p:nvSpPr>
          <p:cNvPr id="8" name="source"/>
          <p:cNvSpPr>
            <a:spLocks noGrp="1"/>
          </p:cNvSpPr>
          <p:nvPr>
            <p:ph type="body" sz="quarter" idx="15" hasCustomPrompt="1"/>
          </p:nvPr>
        </p:nvSpPr>
        <p:spPr>
          <a:xfrm>
            <a:off x="0" y="6601400"/>
            <a:ext cx="4555627" cy="256601"/>
          </a:xfrm>
        </p:spPr>
        <p:txBody>
          <a:bodyPr wrap="none">
            <a:noAutofit/>
          </a:bodyPr>
          <a:lstStyle>
            <a:lvl1pPr marL="0" indent="0" algn="ctr">
              <a:buNone/>
              <a:defRPr sz="800" b="0"/>
            </a:lvl1pPr>
          </a:lstStyle>
          <a:p>
            <a:pPr lvl="0"/>
            <a:r>
              <a:rPr lang="en-US" dirty="0"/>
              <a:t>Source</a:t>
            </a:r>
          </a:p>
        </p:txBody>
      </p:sp>
      <p:sp>
        <p:nvSpPr>
          <p:cNvPr id="14" name="date_last_updated"/>
          <p:cNvSpPr>
            <a:spLocks noGrp="1"/>
          </p:cNvSpPr>
          <p:nvPr>
            <p:ph type="body" sz="quarter" idx="14" hasCustomPrompt="1"/>
          </p:nvPr>
        </p:nvSpPr>
        <p:spPr>
          <a:xfrm>
            <a:off x="4555628" y="6601400"/>
            <a:ext cx="4588373" cy="256601"/>
          </a:xfrm>
        </p:spPr>
        <p:txBody>
          <a:bodyPr wrap="none">
            <a:noAutofit/>
          </a:bodyPr>
          <a:lstStyle>
            <a:lvl1pPr marL="0" indent="0" algn="ctr">
              <a:buNone/>
              <a:defRPr sz="800" b="0"/>
            </a:lvl1pPr>
          </a:lstStyle>
          <a:p>
            <a:pPr lvl="0"/>
            <a:r>
              <a:rPr lang="en-US" dirty="0"/>
              <a:t>Date Last Updated</a:t>
            </a:r>
          </a:p>
        </p:txBody>
      </p:sp>
    </p:spTree>
    <p:extLst>
      <p:ext uri="{BB962C8B-B14F-4D97-AF65-F5344CB8AC3E}">
        <p14:creationId xmlns:p14="http://schemas.microsoft.com/office/powerpoint/2010/main" val="407025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170718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336448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160592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249599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394201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42625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2003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B61B6C-F98F-47D5-A53D-7E59D0C19603}" type="datetimeFigureOut">
              <a:rPr lang="es-CL" smtClean="0"/>
              <a:t>10-01-2020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83CB98B-C8DC-4513-9185-E549E2803BEC}" type="slidenum">
              <a:rPr lang="es-CL" smtClean="0"/>
              <a:t>‹Nº›</a:t>
            </a:fld>
            <a:endParaRPr lang="es-CL"/>
          </a:p>
        </p:txBody>
      </p:sp>
    </p:spTree>
    <p:extLst>
      <p:ext uri="{BB962C8B-B14F-4D97-AF65-F5344CB8AC3E}">
        <p14:creationId xmlns:p14="http://schemas.microsoft.com/office/powerpoint/2010/main" val="325446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61B6C-F98F-47D5-A53D-7E59D0C19603}" type="datetimeFigureOut">
              <a:rPr lang="es-CL" smtClean="0"/>
              <a:t>10-01-2020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B98B-C8DC-4513-9185-E549E2803BEC}" type="slidenum">
              <a:rPr lang="es-CL" smtClean="0"/>
              <a:t>‹Nº›</a:t>
            </a:fld>
            <a:endParaRPr lang="es-CL"/>
          </a:p>
        </p:txBody>
      </p:sp>
    </p:spTree>
    <p:extLst>
      <p:ext uri="{BB962C8B-B14F-4D97-AF65-F5344CB8AC3E}">
        <p14:creationId xmlns:p14="http://schemas.microsoft.com/office/powerpoint/2010/main" val="274068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39" t="21196" r="24650" b="23732"/>
          <a:stretch/>
        </p:blipFill>
        <p:spPr bwMode="auto">
          <a:xfrm>
            <a:off x="26326" y="620688"/>
            <a:ext cx="9117674" cy="54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4149080"/>
            <a:ext cx="7848872" cy="144016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smtClean="0">
                <a:solidFill>
                  <a:schemeClr val="bg1"/>
                </a:solidFill>
                <a:latin typeface="Century Gothic" pitchFamily="34" charset="0"/>
              </a:rPr>
              <a:t>Dra. Mercedes Carrasco Portiño</a:t>
            </a:r>
          </a:p>
          <a:p>
            <a:pPr algn="ctr"/>
            <a:r>
              <a:rPr lang="es-CL" dirty="0" smtClean="0">
                <a:solidFill>
                  <a:schemeClr val="bg1"/>
                </a:solidFill>
                <a:latin typeface="Century Gothic" pitchFamily="34" charset="0"/>
              </a:rPr>
              <a:t>Editora en LA de Revista Gaceta Sanitaria</a:t>
            </a:r>
          </a:p>
          <a:p>
            <a:pPr algn="ctr"/>
            <a:r>
              <a:rPr lang="es-CL" dirty="0" smtClean="0">
                <a:solidFill>
                  <a:schemeClr val="bg1"/>
                </a:solidFill>
                <a:latin typeface="Century Gothic" pitchFamily="34" charset="0"/>
              </a:rPr>
              <a:t>Subdirectora de Investigación de Facultad de Medicina UdeC.</a:t>
            </a:r>
          </a:p>
        </p:txBody>
      </p:sp>
    </p:spTree>
    <p:extLst>
      <p:ext uri="{BB962C8B-B14F-4D97-AF65-F5344CB8AC3E}">
        <p14:creationId xmlns:p14="http://schemas.microsoft.com/office/powerpoint/2010/main" val="214783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37022"/>
            <a:ext cx="3312368" cy="346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220072" y="3997250"/>
            <a:ext cx="3312368" cy="2554545"/>
          </a:xfrm>
          <a:prstGeom prst="rect">
            <a:avLst/>
          </a:prstGeom>
          <a:solidFill>
            <a:schemeClr val="tx1"/>
          </a:solidFill>
        </p:spPr>
        <p:txBody>
          <a:bodyPr wrap="square">
            <a:spAutoFit/>
          </a:bodyPr>
          <a:lstStyle/>
          <a:p>
            <a:pPr algn="just"/>
            <a:r>
              <a:rPr lang="es-CL" sz="2000" dirty="0" smtClean="0">
                <a:solidFill>
                  <a:schemeClr val="bg1"/>
                </a:solidFill>
              </a:rPr>
              <a:t>DIRECTOR</a:t>
            </a:r>
          </a:p>
          <a:p>
            <a:pPr algn="just"/>
            <a:r>
              <a:rPr lang="es-CL" sz="2000" dirty="0" smtClean="0">
                <a:solidFill>
                  <a:schemeClr val="bg1"/>
                </a:solidFill>
              </a:rPr>
              <a:t>Dr. Carlos </a:t>
            </a:r>
            <a:r>
              <a:rPr lang="es-CL" sz="2000" dirty="0">
                <a:solidFill>
                  <a:schemeClr val="bg1"/>
                </a:solidFill>
              </a:rPr>
              <a:t>Á</a:t>
            </a:r>
            <a:r>
              <a:rPr lang="es-CL" sz="2000" dirty="0" smtClean="0">
                <a:solidFill>
                  <a:schemeClr val="bg1"/>
                </a:solidFill>
              </a:rPr>
              <a:t>lvarez-</a:t>
            </a:r>
            <a:r>
              <a:rPr lang="es-CL" sz="2000" dirty="0" err="1" smtClean="0">
                <a:solidFill>
                  <a:schemeClr val="bg1"/>
                </a:solidFill>
              </a:rPr>
              <a:t>Dardet</a:t>
            </a:r>
            <a:r>
              <a:rPr lang="es-CL" sz="2000" dirty="0" smtClean="0">
                <a:solidFill>
                  <a:schemeClr val="bg1"/>
                </a:solidFill>
              </a:rPr>
              <a:t> Díaz.</a:t>
            </a:r>
          </a:p>
          <a:p>
            <a:r>
              <a:rPr lang="es-CL" sz="2000" dirty="0" smtClean="0">
                <a:solidFill>
                  <a:schemeClr val="bg1"/>
                </a:solidFill>
              </a:rPr>
              <a:t>Grupo de Investigación de Salud Pública. </a:t>
            </a:r>
          </a:p>
          <a:p>
            <a:r>
              <a:rPr lang="es-CL" sz="2000" dirty="0" smtClean="0">
                <a:solidFill>
                  <a:schemeClr val="bg1"/>
                </a:solidFill>
              </a:rPr>
              <a:t>Universidad de Alicante. CIBER de Epidemiología y Salud Pública (CIBERESP). Alicante.</a:t>
            </a:r>
            <a:endParaRPr lang="es-CL" sz="2000" dirty="0">
              <a:solidFill>
                <a:schemeClr val="bg1"/>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29" y="476671"/>
            <a:ext cx="4564252" cy="607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8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334"/>
            <a:ext cx="5148064" cy="687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968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725" y="3347555"/>
            <a:ext cx="164366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96453"/>
            <a:ext cx="1656184" cy="238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699792" y="692696"/>
            <a:ext cx="5904656" cy="1938992"/>
          </a:xfrm>
          <a:prstGeom prst="rect">
            <a:avLst/>
          </a:prstGeom>
        </p:spPr>
        <p:txBody>
          <a:bodyPr wrap="square">
            <a:spAutoFit/>
          </a:bodyPr>
          <a:lstStyle/>
          <a:p>
            <a:r>
              <a:rPr lang="es-CL" sz="2400" dirty="0" smtClean="0"/>
              <a:t>Clara </a:t>
            </a:r>
            <a:r>
              <a:rPr lang="es-CL" sz="2400" dirty="0"/>
              <a:t>Bermúdez Tamayo.</a:t>
            </a:r>
            <a:r>
              <a:rPr lang="es-CL" sz="2400" dirty="0" smtClean="0"/>
              <a:t/>
            </a:r>
            <a:br>
              <a:rPr lang="es-CL" sz="2400" dirty="0" smtClean="0"/>
            </a:br>
            <a:r>
              <a:rPr lang="es-CL" sz="2400" dirty="0"/>
              <a:t>Área de Gestión de Servicios y profesionales de la Salud. </a:t>
            </a:r>
            <a:r>
              <a:rPr lang="es-CL" sz="2400" dirty="0" smtClean="0"/>
              <a:t>EASP. </a:t>
            </a:r>
          </a:p>
          <a:p>
            <a:r>
              <a:rPr lang="es-CL" sz="2400" dirty="0" smtClean="0"/>
              <a:t>CIBER de </a:t>
            </a:r>
            <a:r>
              <a:rPr lang="es-CL" sz="2400" dirty="0"/>
              <a:t>Epidemiología y </a:t>
            </a:r>
            <a:r>
              <a:rPr lang="es-CL" sz="2400" dirty="0" smtClean="0"/>
              <a:t>Salud Pública </a:t>
            </a:r>
            <a:r>
              <a:rPr lang="es-CL" sz="2400" dirty="0"/>
              <a:t>(CIBERESP). Granada.</a:t>
            </a:r>
          </a:p>
        </p:txBody>
      </p:sp>
      <p:sp>
        <p:nvSpPr>
          <p:cNvPr id="2" name="1 Rectángulo"/>
          <p:cNvSpPr/>
          <p:nvPr/>
        </p:nvSpPr>
        <p:spPr>
          <a:xfrm>
            <a:off x="1727684" y="3596657"/>
            <a:ext cx="4572000" cy="1200329"/>
          </a:xfrm>
          <a:prstGeom prst="rect">
            <a:avLst/>
          </a:prstGeom>
        </p:spPr>
        <p:txBody>
          <a:bodyPr>
            <a:spAutoFit/>
          </a:bodyPr>
          <a:lstStyle/>
          <a:p>
            <a:pPr algn="r"/>
            <a:r>
              <a:rPr lang="es-CL" sz="2400" dirty="0"/>
              <a:t>Miguel Ángel </a:t>
            </a:r>
            <a:r>
              <a:rPr lang="es-CL" sz="2400" dirty="0" err="1"/>
              <a:t>Negrín</a:t>
            </a:r>
            <a:r>
              <a:rPr lang="es-CL" sz="2400" dirty="0"/>
              <a:t>.</a:t>
            </a:r>
            <a:r>
              <a:rPr lang="es-CL" sz="2400" dirty="0" smtClean="0"/>
              <a:t/>
            </a:r>
            <a:br>
              <a:rPr lang="es-CL" sz="2400" dirty="0" smtClean="0"/>
            </a:br>
            <a:r>
              <a:rPr lang="es-CL" sz="2400" dirty="0"/>
              <a:t>Universidad de Las Palmas de Gran Canaria. </a:t>
            </a:r>
            <a:r>
              <a:rPr lang="es-CL" sz="2400" dirty="0" smtClean="0"/>
              <a:t>Canarias</a:t>
            </a:r>
            <a:r>
              <a:rPr lang="es-CL" sz="2400" dirty="0"/>
              <a:t>.</a:t>
            </a:r>
          </a:p>
        </p:txBody>
      </p:sp>
      <p:sp>
        <p:nvSpPr>
          <p:cNvPr id="5" name="4 CuadroTexto"/>
          <p:cNvSpPr txBox="1"/>
          <p:nvPr/>
        </p:nvSpPr>
        <p:spPr>
          <a:xfrm>
            <a:off x="2547646" y="2730888"/>
            <a:ext cx="5552746" cy="64633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CL" sz="3600" dirty="0" smtClean="0">
                <a:solidFill>
                  <a:schemeClr val="tx1"/>
                </a:solidFill>
              </a:rPr>
              <a:t>DIRECCIÓN ASOCIADA</a:t>
            </a:r>
            <a:endParaRPr lang="es-CL" sz="3600" dirty="0">
              <a:solidFill>
                <a:schemeClr val="tx1"/>
              </a:solidFill>
            </a:endParaRPr>
          </a:p>
        </p:txBody>
      </p:sp>
    </p:spTree>
    <p:extLst>
      <p:ext uri="{BB962C8B-B14F-4D97-AF65-F5344CB8AC3E}">
        <p14:creationId xmlns:p14="http://schemas.microsoft.com/office/powerpoint/2010/main" val="2782741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589526" y="1772816"/>
            <a:ext cx="8028891" cy="1815882"/>
          </a:xfrm>
          <a:prstGeom prst="rect">
            <a:avLst/>
          </a:prstGeom>
        </p:spPr>
        <p:txBody>
          <a:bodyPr wrap="square">
            <a:spAutoFit/>
          </a:bodyPr>
          <a:lstStyle/>
          <a:p>
            <a:pPr algn="just"/>
            <a:r>
              <a:rPr lang="es-CL" sz="2800" dirty="0" smtClean="0"/>
              <a:t>GS está </a:t>
            </a:r>
            <a:r>
              <a:rPr lang="es-CL" sz="2800" dirty="0"/>
              <a:t>apostando por potenciar la difusión de las investigaciones </a:t>
            </a:r>
            <a:r>
              <a:rPr lang="es-CL" sz="2800" dirty="0" smtClean="0"/>
              <a:t>LA </a:t>
            </a:r>
            <a:r>
              <a:rPr lang="es-CL" sz="2800" dirty="0"/>
              <a:t>en un medio científico europeo considerando una </a:t>
            </a:r>
            <a:r>
              <a:rPr lang="es-CL" sz="2800" b="1" dirty="0">
                <a:solidFill>
                  <a:srgbClr val="FF0000"/>
                </a:solidFill>
              </a:rPr>
              <a:t>“asociación </a:t>
            </a:r>
            <a:r>
              <a:rPr lang="es-CL" sz="2800" b="1" dirty="0" err="1">
                <a:solidFill>
                  <a:srgbClr val="FF0000"/>
                </a:solidFill>
              </a:rPr>
              <a:t>bi</a:t>
            </a:r>
            <a:r>
              <a:rPr lang="es-CL" sz="2800" b="1" dirty="0">
                <a:solidFill>
                  <a:srgbClr val="FF0000"/>
                </a:solidFill>
              </a:rPr>
              <a:t>-regional” </a:t>
            </a:r>
            <a:r>
              <a:rPr lang="es-CL" sz="2800" dirty="0"/>
              <a:t>para el enriquecimiento </a:t>
            </a:r>
            <a:r>
              <a:rPr lang="es-CL" sz="2800" dirty="0" smtClean="0"/>
              <a:t>mutuo.</a:t>
            </a:r>
          </a:p>
        </p:txBody>
      </p:sp>
      <p:sp>
        <p:nvSpPr>
          <p:cNvPr id="6" name="5 Rectángulo"/>
          <p:cNvSpPr/>
          <p:nvPr/>
        </p:nvSpPr>
        <p:spPr>
          <a:xfrm>
            <a:off x="613686" y="711860"/>
            <a:ext cx="7846746" cy="646331"/>
          </a:xfrm>
          <a:prstGeom prst="rect">
            <a:avLst/>
          </a:prstGeom>
        </p:spPr>
        <p:txBody>
          <a:bodyPr wrap="square">
            <a:spAutoFit/>
          </a:bodyPr>
          <a:lstStyle/>
          <a:p>
            <a:pPr algn="ctr"/>
            <a:r>
              <a:rPr lang="es-ES" sz="3600" b="1" cap="all" dirty="0"/>
              <a:t>Gaceta Sanitaria </a:t>
            </a:r>
            <a:r>
              <a:rPr lang="es-ES" sz="3600" b="1" cap="all" dirty="0" smtClean="0"/>
              <a:t>y Latinoamérica</a:t>
            </a:r>
            <a:endParaRPr lang="es-ES" sz="3600" b="1" cap="all" dirty="0"/>
          </a:p>
        </p:txBody>
      </p:sp>
    </p:spTree>
    <p:extLst>
      <p:ext uri="{BB962C8B-B14F-4D97-AF65-F5344CB8AC3E}">
        <p14:creationId xmlns:p14="http://schemas.microsoft.com/office/powerpoint/2010/main" val="2183162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CL" sz="3200" b="1" dirty="0" smtClean="0"/>
              <a:t>Editoras/es asociadas/os e invitados/s de España</a:t>
            </a:r>
            <a:r>
              <a:rPr lang="es-CL" sz="3200" b="1" dirty="0"/>
              <a:t/>
            </a:r>
            <a:br>
              <a:rPr lang="es-CL" sz="3200" b="1" dirty="0"/>
            </a:br>
            <a:r>
              <a:rPr lang="es-CL" sz="1800" dirty="0"/>
              <a:t>Marzo 2016 a la fecha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441" y="1124744"/>
            <a:ext cx="6624736" cy="558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strella de 5 puntas"/>
          <p:cNvSpPr/>
          <p:nvPr/>
        </p:nvSpPr>
        <p:spPr>
          <a:xfrm>
            <a:off x="3115706" y="5435852"/>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9" name="8 Estrella de 5 puntas"/>
          <p:cNvSpPr/>
          <p:nvPr/>
        </p:nvSpPr>
        <p:spPr>
          <a:xfrm>
            <a:off x="6084168" y="2564904"/>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0" name="9 Estrella de 5 puntas"/>
          <p:cNvSpPr/>
          <p:nvPr/>
        </p:nvSpPr>
        <p:spPr>
          <a:xfrm>
            <a:off x="3849254" y="5438676"/>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1" name="10 Estrella de 5 puntas"/>
          <p:cNvSpPr/>
          <p:nvPr/>
        </p:nvSpPr>
        <p:spPr>
          <a:xfrm>
            <a:off x="3674660" y="1412776"/>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2" name="11 Estrella de 5 puntas"/>
          <p:cNvSpPr/>
          <p:nvPr/>
        </p:nvSpPr>
        <p:spPr>
          <a:xfrm>
            <a:off x="3464894" y="2744924"/>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3" name="12 Estrella de 5 puntas"/>
          <p:cNvSpPr/>
          <p:nvPr/>
        </p:nvSpPr>
        <p:spPr>
          <a:xfrm>
            <a:off x="2678417" y="1081639"/>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5" name="14 Estrella de 5 puntas"/>
          <p:cNvSpPr/>
          <p:nvPr/>
        </p:nvSpPr>
        <p:spPr>
          <a:xfrm>
            <a:off x="5508104" y="4365104"/>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
        <p:nvSpPr>
          <p:cNvPr id="16" name="15 Estrella de 5 puntas"/>
          <p:cNvSpPr/>
          <p:nvPr/>
        </p:nvSpPr>
        <p:spPr>
          <a:xfrm>
            <a:off x="7020272" y="5408692"/>
            <a:ext cx="349188" cy="360040"/>
          </a:xfrm>
          <a:prstGeom prst="star5">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2"/>
                </a:solidFill>
              </a:ln>
              <a:solidFill>
                <a:schemeClr val="accent2"/>
              </a:solidFill>
            </a:endParaRPr>
          </a:p>
        </p:txBody>
      </p:sp>
    </p:spTree>
    <p:extLst>
      <p:ext uri="{BB962C8B-B14F-4D97-AF65-F5344CB8AC3E}">
        <p14:creationId xmlns:p14="http://schemas.microsoft.com/office/powerpoint/2010/main" val="287489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b="1" dirty="0" smtClean="0">
                <a:solidFill>
                  <a:srgbClr val="C00000"/>
                </a:solidFill>
              </a:rPr>
              <a:t>Editoras/es en Latinoamérica</a:t>
            </a:r>
            <a:r>
              <a:rPr lang="es-CL" sz="3200" dirty="0" smtClean="0"/>
              <a:t/>
            </a:r>
            <a:br>
              <a:rPr lang="es-CL" sz="3200" dirty="0" smtClean="0"/>
            </a:br>
            <a:r>
              <a:rPr lang="es-CL" sz="2000" dirty="0" smtClean="0"/>
              <a:t>Marzo 2016 a la fecha</a:t>
            </a:r>
            <a:endParaRPr lang="es-CL" sz="2000" dirty="0"/>
          </a:p>
        </p:txBody>
      </p:sp>
      <p:sp>
        <p:nvSpPr>
          <p:cNvPr id="4" name="3 Marcador de contenido"/>
          <p:cNvSpPr>
            <a:spLocks noGrp="1"/>
          </p:cNvSpPr>
          <p:nvPr>
            <p:ph sz="half" idx="2"/>
          </p:nvPr>
        </p:nvSpPr>
        <p:spPr>
          <a:xfrm>
            <a:off x="539552" y="1556792"/>
            <a:ext cx="8856984" cy="4525963"/>
          </a:xfrm>
        </p:spPr>
        <p:txBody>
          <a:bodyPr>
            <a:noAutofit/>
          </a:bodyPr>
          <a:lstStyle/>
          <a:p>
            <a:pPr marL="457200" indent="-457200">
              <a:spcBef>
                <a:spcPts val="0"/>
              </a:spcBef>
              <a:buFont typeface="+mj-lt"/>
              <a:buAutoNum type="arabicPeriod"/>
            </a:pPr>
            <a:r>
              <a:rPr lang="es-CL" sz="2000" b="1" dirty="0"/>
              <a:t>Laura Inés González Zapata </a:t>
            </a:r>
            <a:r>
              <a:rPr lang="es-CL" sz="2000" dirty="0"/>
              <a:t/>
            </a:r>
            <a:br>
              <a:rPr lang="es-CL" sz="2000" dirty="0"/>
            </a:br>
            <a:r>
              <a:rPr lang="es-CL" sz="2000" dirty="0"/>
              <a:t>Escuela de Nutrición y Dietética . Universidad de Antioquia. Medellín, </a:t>
            </a:r>
            <a:r>
              <a:rPr lang="es-CL" sz="2000" dirty="0">
                <a:solidFill>
                  <a:srgbClr val="FF0000"/>
                </a:solidFill>
              </a:rPr>
              <a:t>Colombia</a:t>
            </a:r>
            <a:r>
              <a:rPr lang="es-CL" sz="2000" dirty="0" smtClean="0">
                <a:solidFill>
                  <a:srgbClr val="FF0000"/>
                </a:solidFill>
              </a:rPr>
              <a:t>.</a:t>
            </a:r>
          </a:p>
          <a:p>
            <a:pPr marL="457200" indent="-457200">
              <a:spcBef>
                <a:spcPts val="0"/>
              </a:spcBef>
              <a:buFont typeface="+mj-lt"/>
              <a:buAutoNum type="arabicPeriod"/>
            </a:pPr>
            <a:r>
              <a:rPr lang="es-CL" sz="2000" b="1" dirty="0" smtClean="0"/>
              <a:t>Leila </a:t>
            </a:r>
            <a:r>
              <a:rPr lang="es-CL" sz="2000" b="1" dirty="0" err="1" smtClean="0"/>
              <a:t>Posenato</a:t>
            </a:r>
            <a:r>
              <a:rPr lang="es-CL" sz="2000" b="1" dirty="0" smtClean="0"/>
              <a:t> García</a:t>
            </a:r>
            <a:r>
              <a:rPr lang="es-CL" sz="2000" dirty="0" smtClean="0"/>
              <a:t/>
            </a:r>
            <a:br>
              <a:rPr lang="es-CL" sz="2000" dirty="0" smtClean="0"/>
            </a:br>
            <a:r>
              <a:rPr lang="es-CL" sz="2000" dirty="0" smtClean="0"/>
              <a:t>Instituto de Pesquisa </a:t>
            </a:r>
            <a:r>
              <a:rPr lang="es-CL" sz="2000" dirty="0" err="1" smtClean="0"/>
              <a:t>Econômica</a:t>
            </a:r>
            <a:r>
              <a:rPr lang="es-CL" sz="2000" dirty="0" smtClean="0"/>
              <a:t> Aplicada – </a:t>
            </a:r>
            <a:r>
              <a:rPr lang="es-CL" sz="2000" dirty="0" err="1" smtClean="0"/>
              <a:t>Ipea</a:t>
            </a:r>
            <a:r>
              <a:rPr lang="es-CL" sz="2000" dirty="0" smtClean="0"/>
              <a:t>. </a:t>
            </a:r>
            <a:r>
              <a:rPr lang="es-CL" sz="2000" dirty="0" smtClean="0">
                <a:solidFill>
                  <a:srgbClr val="FF0000"/>
                </a:solidFill>
              </a:rPr>
              <a:t>Brasil.</a:t>
            </a:r>
          </a:p>
          <a:p>
            <a:pPr marL="457200" indent="-457200">
              <a:spcBef>
                <a:spcPts val="0"/>
              </a:spcBef>
              <a:buFont typeface="+mj-lt"/>
              <a:buAutoNum type="arabicPeriod"/>
            </a:pPr>
            <a:r>
              <a:rPr lang="es-CL" sz="2000" b="1" dirty="0" smtClean="0"/>
              <a:t>Lucero Juárez</a:t>
            </a:r>
            <a:r>
              <a:rPr lang="es-CL" sz="2000" dirty="0"/>
              <a:t/>
            </a:r>
            <a:br>
              <a:rPr lang="es-CL" sz="2000" dirty="0"/>
            </a:br>
            <a:r>
              <a:rPr lang="es-CL" sz="2000" dirty="0"/>
              <a:t>Universidad del Valle de México (UVM). Campus Hermosillo</a:t>
            </a:r>
            <a:r>
              <a:rPr lang="es-CL" sz="2000" dirty="0" smtClean="0"/>
              <a:t>. </a:t>
            </a:r>
            <a:r>
              <a:rPr lang="es-CL" sz="2000" b="1" u="sng" dirty="0" smtClean="0">
                <a:solidFill>
                  <a:srgbClr val="FF0000"/>
                </a:solidFill>
              </a:rPr>
              <a:t>México. </a:t>
            </a:r>
            <a:endParaRPr lang="es-CL" sz="2000" b="1" u="sng" dirty="0">
              <a:solidFill>
                <a:srgbClr val="FF0000"/>
              </a:solidFill>
            </a:endParaRPr>
          </a:p>
          <a:p>
            <a:pPr marL="457200" indent="-457200">
              <a:spcBef>
                <a:spcPts val="0"/>
              </a:spcBef>
              <a:buFont typeface="+mj-lt"/>
              <a:buAutoNum type="arabicPeriod"/>
            </a:pPr>
            <a:r>
              <a:rPr lang="es-CL" sz="2000" b="1" dirty="0"/>
              <a:t>Jaime Miranda</a:t>
            </a:r>
            <a:r>
              <a:rPr lang="es-CL" sz="2000" dirty="0"/>
              <a:t/>
            </a:r>
            <a:br>
              <a:rPr lang="es-CL" sz="2000" dirty="0"/>
            </a:br>
            <a:r>
              <a:rPr lang="es-CL" sz="2000" dirty="0"/>
              <a:t>CRONICAS Centro de Excelencia en Enfermedades Crónicas, Universidad Peruana Cayetano Heredia, Lima, </a:t>
            </a:r>
            <a:r>
              <a:rPr lang="es-CL" sz="2000" b="1" u="sng" dirty="0" smtClean="0">
                <a:solidFill>
                  <a:srgbClr val="FF0000"/>
                </a:solidFill>
              </a:rPr>
              <a:t>Perú.</a:t>
            </a:r>
            <a:r>
              <a:rPr lang="es-CL" sz="2000" dirty="0"/>
              <a:t/>
            </a:r>
            <a:br>
              <a:rPr lang="es-CL" sz="2000" dirty="0"/>
            </a:br>
            <a:r>
              <a:rPr lang="es-CL" sz="2000" dirty="0"/>
              <a:t>Facultad de Medicina, Universidad Peruana Cayetano Heredia. Lima, </a:t>
            </a:r>
            <a:r>
              <a:rPr lang="es-CL" sz="2000" dirty="0" smtClean="0"/>
              <a:t>Perú.</a:t>
            </a:r>
          </a:p>
          <a:p>
            <a:pPr marL="457200" indent="-457200">
              <a:spcBef>
                <a:spcPts val="0"/>
              </a:spcBef>
              <a:buFont typeface="+mj-lt"/>
              <a:buAutoNum type="arabicPeriod"/>
            </a:pPr>
            <a:endParaRPr lang="es-CL" sz="2000" dirty="0"/>
          </a:p>
          <a:p>
            <a:pPr marL="457200" indent="-457200">
              <a:spcBef>
                <a:spcPts val="0"/>
              </a:spcBef>
              <a:buFont typeface="+mj-lt"/>
              <a:buAutoNum type="arabicPeriod"/>
            </a:pPr>
            <a:endParaRPr lang="es-CL" sz="2000" dirty="0"/>
          </a:p>
          <a:p>
            <a:pPr marL="457200" indent="-457200">
              <a:spcBef>
                <a:spcPts val="0"/>
              </a:spcBef>
              <a:buFont typeface="+mj-lt"/>
              <a:buAutoNum type="arabicPeriod"/>
            </a:pPr>
            <a:endParaRPr lang="es-CL" sz="2000" dirty="0"/>
          </a:p>
        </p:txBody>
      </p:sp>
      <p:sp>
        <p:nvSpPr>
          <p:cNvPr id="3" name="2 CuadroTexto"/>
          <p:cNvSpPr txBox="1"/>
          <p:nvPr/>
        </p:nvSpPr>
        <p:spPr>
          <a:xfrm>
            <a:off x="586990" y="5157192"/>
            <a:ext cx="80648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800" b="1" dirty="0" smtClean="0"/>
              <a:t>EL TRABAJO DEL COMITÉ EDITORIAL ES VOLUNTARIO </a:t>
            </a:r>
            <a:endParaRPr lang="es-CL" sz="2800" b="1" dirty="0"/>
          </a:p>
        </p:txBody>
      </p:sp>
    </p:spTree>
    <p:extLst>
      <p:ext uri="{BB962C8B-B14F-4D97-AF65-F5344CB8AC3E}">
        <p14:creationId xmlns:p14="http://schemas.microsoft.com/office/powerpoint/2010/main" val="39549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29" y="476672"/>
            <a:ext cx="4343797" cy="578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99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626"/>
            <a:ext cx="9096551" cy="511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467544" y="332656"/>
            <a:ext cx="7772400" cy="531490"/>
          </a:xfrm>
        </p:spPr>
        <p:txBody>
          <a:bodyPr>
            <a:noAutofit/>
          </a:bodyPr>
          <a:lstStyle/>
          <a:p>
            <a:r>
              <a:rPr lang="es-CL" sz="3200" dirty="0" smtClean="0">
                <a:solidFill>
                  <a:schemeClr val="bg1"/>
                </a:solidFill>
              </a:rPr>
              <a:t>Evolución del Factor de Impacto</a:t>
            </a:r>
            <a:endParaRPr lang="es-CL" sz="32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962546"/>
            <a:ext cx="4842429" cy="157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12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nvPr>
        </p:nvGraphicFramePr>
        <p:xfrm>
          <a:off x="1" y="848827"/>
          <a:ext cx="9143999" cy="34692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8"/>
          </p:nvPr>
        </p:nvSpPr>
        <p:spPr>
          <a:xfrm>
            <a:off x="395536" y="260648"/>
            <a:ext cx="7454220" cy="285751"/>
          </a:xfrm>
        </p:spPr>
        <p:txBody>
          <a:bodyPr/>
          <a:lstStyle/>
          <a:p>
            <a:r>
              <a:rPr lang="es-ES" b="1" cap="all" dirty="0" smtClean="0"/>
              <a:t>Manuscritos </a:t>
            </a:r>
            <a:r>
              <a:rPr lang="es-ES" b="1" cap="all" dirty="0"/>
              <a:t>enviados y resultados </a:t>
            </a:r>
            <a:r>
              <a:rPr lang="es-ES" b="1" cap="all" dirty="0" smtClean="0"/>
              <a:t>editoriales</a:t>
            </a:r>
          </a:p>
        </p:txBody>
      </p:sp>
      <p:sp>
        <p:nvSpPr>
          <p:cNvPr id="7" name="Text Placeholder 6"/>
          <p:cNvSpPr>
            <a:spLocks noGrp="1"/>
          </p:cNvSpPr>
          <p:nvPr>
            <p:ph type="body" sz="quarter" idx="14"/>
          </p:nvPr>
        </p:nvSpPr>
        <p:spPr>
          <a:xfrm>
            <a:off x="0" y="6600524"/>
            <a:ext cx="4588373" cy="256601"/>
          </a:xfrm>
        </p:spPr>
        <p:txBody>
          <a:bodyPr/>
          <a:lstStyle/>
          <a:p>
            <a:pPr algn="l"/>
            <a:r>
              <a:rPr dirty="0"/>
              <a:t>Last Updated: 05 Jan 2020</a:t>
            </a:r>
          </a:p>
        </p:txBody>
      </p:sp>
      <p:sp>
        <p:nvSpPr>
          <p:cNvPr id="8" name="Content Placeholder 4">
            <a:extLst>
              <a:ext uri="{FF2B5EF4-FFF2-40B4-BE49-F238E27FC236}">
                <a16:creationId xmlns="" xmlns:a16="http://schemas.microsoft.com/office/drawing/2014/main" id="{3FDF781F-69A3-4BE6-9BFE-AA256B7527E5}"/>
              </a:ext>
            </a:extLst>
          </p:cNvPr>
          <p:cNvSpPr>
            <a:spLocks noGrp="1"/>
          </p:cNvSpPr>
          <p:nvPr>
            <p:ph sz="quarter" idx="17"/>
          </p:nvPr>
        </p:nvSpPr>
        <p:spPr>
          <a:xfrm>
            <a:off x="611560" y="4437112"/>
            <a:ext cx="3960440" cy="648072"/>
          </a:xfrm>
          <a:ln>
            <a:solidFill>
              <a:schemeClr val="accent1"/>
            </a:solidFill>
          </a:ln>
        </p:spPr>
        <p:txBody>
          <a:bodyPr>
            <a:noAutofit/>
          </a:bodyPr>
          <a:lstStyle/>
          <a:p>
            <a:r>
              <a:rPr lang="es-ES" sz="1400" dirty="0">
                <a:solidFill>
                  <a:schemeClr val="tx1">
                    <a:lumMod val="50000"/>
                  </a:schemeClr>
                </a:solidFill>
              </a:rPr>
              <a:t>Artículos recibidos ene-oct 2018: 522</a:t>
            </a:r>
          </a:p>
          <a:p>
            <a:r>
              <a:rPr lang="es-ES" sz="1400" dirty="0">
                <a:solidFill>
                  <a:schemeClr val="tx1">
                    <a:lumMod val="50000"/>
                  </a:schemeClr>
                </a:solidFill>
              </a:rPr>
              <a:t>Artículos recibidos ene-oct 2019: 482 (-8</a:t>
            </a:r>
            <a:r>
              <a:rPr lang="es-ES" sz="1400" dirty="0" smtClean="0">
                <a:solidFill>
                  <a:schemeClr val="tx1">
                    <a:lumMod val="50000"/>
                  </a:schemeClr>
                </a:solidFill>
              </a:rPr>
              <a:t>%)</a:t>
            </a:r>
            <a:endParaRPr lang="es-ES" sz="1400" dirty="0">
              <a:solidFill>
                <a:schemeClr val="tx1">
                  <a:lumMod val="50000"/>
                </a:schemeClr>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3376822134"/>
              </p:ext>
            </p:extLst>
          </p:nvPr>
        </p:nvGraphicFramePr>
        <p:xfrm>
          <a:off x="4860032" y="4437112"/>
          <a:ext cx="2304256" cy="1744980"/>
        </p:xfrm>
        <a:graphic>
          <a:graphicData uri="http://schemas.openxmlformats.org/drawingml/2006/table">
            <a:tbl>
              <a:tblPr>
                <a:tableStyleId>{00A15C55-8517-42AA-B614-E9B94910E393}</a:tableStyleId>
              </a:tblPr>
              <a:tblGrid>
                <a:gridCol w="1152128"/>
                <a:gridCol w="1152128"/>
              </a:tblGrid>
              <a:tr h="190500">
                <a:tc>
                  <a:txBody>
                    <a:bodyPr/>
                    <a:lstStyle/>
                    <a:p>
                      <a:pPr algn="ctr" fontAlgn="b"/>
                      <a:r>
                        <a:rPr lang="es-ES" sz="2800" b="1" i="0" u="none" strike="noStrike" dirty="0" smtClean="0">
                          <a:solidFill>
                            <a:schemeClr val="tx1"/>
                          </a:solidFill>
                          <a:effectLst/>
                          <a:latin typeface="Calibri"/>
                        </a:rPr>
                        <a:t>2016</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c>
                  <a:txBody>
                    <a:bodyPr/>
                    <a:lstStyle/>
                    <a:p>
                      <a:pPr algn="ctr" fontAlgn="b"/>
                      <a:r>
                        <a:rPr lang="es-CL" sz="2800" b="1" u="none" strike="noStrike" dirty="0" smtClean="0">
                          <a:effectLst/>
                        </a:rPr>
                        <a:t>40%</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r>
              <a:tr h="190500">
                <a:tc>
                  <a:txBody>
                    <a:bodyPr/>
                    <a:lstStyle/>
                    <a:p>
                      <a:pPr algn="ctr" fontAlgn="b"/>
                      <a:r>
                        <a:rPr lang="es-ES" sz="2800" b="1" i="0" u="none" strike="noStrike" dirty="0" smtClean="0">
                          <a:solidFill>
                            <a:schemeClr val="tx1"/>
                          </a:solidFill>
                          <a:effectLst/>
                          <a:latin typeface="Calibri"/>
                        </a:rPr>
                        <a:t>2017</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c>
                  <a:txBody>
                    <a:bodyPr/>
                    <a:lstStyle/>
                    <a:p>
                      <a:pPr algn="ctr" fontAlgn="b"/>
                      <a:r>
                        <a:rPr lang="es-CL" sz="2800" b="1" u="none" strike="noStrike" dirty="0" smtClean="0">
                          <a:effectLst/>
                        </a:rPr>
                        <a:t>27%</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r>
              <a:tr h="190500">
                <a:tc>
                  <a:txBody>
                    <a:bodyPr/>
                    <a:lstStyle/>
                    <a:p>
                      <a:pPr algn="ctr" fontAlgn="b"/>
                      <a:r>
                        <a:rPr lang="es-ES" sz="2800" b="1" i="0" u="none" strike="noStrike" dirty="0" smtClean="0">
                          <a:solidFill>
                            <a:schemeClr val="tx1"/>
                          </a:solidFill>
                          <a:effectLst/>
                          <a:latin typeface="Calibri"/>
                        </a:rPr>
                        <a:t>2018</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c>
                  <a:txBody>
                    <a:bodyPr/>
                    <a:lstStyle/>
                    <a:p>
                      <a:pPr algn="ctr" fontAlgn="b"/>
                      <a:r>
                        <a:rPr lang="es-CL" sz="2800" b="1" u="none" strike="noStrike" dirty="0" smtClean="0">
                          <a:effectLst/>
                        </a:rPr>
                        <a:t>20%</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r>
              <a:tr h="190500">
                <a:tc>
                  <a:txBody>
                    <a:bodyPr/>
                    <a:lstStyle/>
                    <a:p>
                      <a:pPr algn="ctr" fontAlgn="b"/>
                      <a:r>
                        <a:rPr lang="es-ES" sz="2800" b="1" i="0" u="none" strike="noStrike" dirty="0" smtClean="0">
                          <a:solidFill>
                            <a:schemeClr val="tx1"/>
                          </a:solidFill>
                          <a:effectLst/>
                          <a:latin typeface="Calibri"/>
                        </a:rPr>
                        <a:t>2019</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c>
                  <a:txBody>
                    <a:bodyPr/>
                    <a:lstStyle/>
                    <a:p>
                      <a:pPr algn="ctr" fontAlgn="b"/>
                      <a:r>
                        <a:rPr lang="es-CL" sz="2800" b="1" u="none" strike="noStrike" dirty="0" smtClean="0">
                          <a:effectLst/>
                        </a:rPr>
                        <a:t>20%</a:t>
                      </a:r>
                      <a:endParaRPr lang="es-CL" sz="2800" b="1" i="0" u="none" strike="noStrike" dirty="0">
                        <a:solidFill>
                          <a:schemeClr val="tx1"/>
                        </a:solidFill>
                        <a:effectLst/>
                        <a:latin typeface="Calibri"/>
                      </a:endParaRPr>
                    </a:p>
                  </a:txBody>
                  <a:tcPr marL="9525" marR="9525" marT="9525" marB="0" anchor="b">
                    <a:solidFill>
                      <a:schemeClr val="bg1">
                        <a:lumMod val="85000"/>
                      </a:schemeClr>
                    </a:solidFill>
                  </a:tcPr>
                </a:tc>
              </a:tr>
            </a:tbl>
          </a:graphicData>
        </a:graphic>
      </p:graphicFrame>
    </p:spTree>
    <p:extLst>
      <p:ext uri="{BB962C8B-B14F-4D97-AF65-F5344CB8AC3E}">
        <p14:creationId xmlns:p14="http://schemas.microsoft.com/office/powerpoint/2010/main" val="41928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6"/>
            <p:extLst>
              <p:ext uri="{D42A27DB-BD31-4B8C-83A1-F6EECF244321}">
                <p14:modId xmlns:p14="http://schemas.microsoft.com/office/powerpoint/2010/main" val="227125188"/>
              </p:ext>
            </p:extLst>
          </p:nvPr>
        </p:nvGraphicFramePr>
        <p:xfrm>
          <a:off x="539552" y="2420888"/>
          <a:ext cx="6912768"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4"/>
          </p:nvPr>
        </p:nvSpPr>
        <p:spPr>
          <a:xfrm>
            <a:off x="0" y="6600524"/>
            <a:ext cx="4588373" cy="256601"/>
          </a:xfrm>
        </p:spPr>
        <p:txBody>
          <a:bodyPr/>
          <a:lstStyle/>
          <a:p>
            <a:pPr algn="l"/>
            <a:r>
              <a:rPr dirty="0"/>
              <a:t>Last Updated: 05 Jan 2020</a:t>
            </a:r>
          </a:p>
        </p:txBody>
      </p:sp>
      <p:sp>
        <p:nvSpPr>
          <p:cNvPr id="10" name="9 Marcador de texto"/>
          <p:cNvSpPr>
            <a:spLocks noGrp="1"/>
          </p:cNvSpPr>
          <p:nvPr>
            <p:ph type="body" sz="quarter" idx="18"/>
          </p:nvPr>
        </p:nvSpPr>
        <p:spPr/>
        <p:txBody>
          <a:bodyPr/>
          <a:lstStyle/>
          <a:p>
            <a:r>
              <a:rPr lang="es-ES" b="1" dirty="0" smtClean="0"/>
              <a:t>TASA DE RECHAZO</a:t>
            </a:r>
            <a:endParaRPr lang="es-CL" b="1" dirty="0"/>
          </a:p>
        </p:txBody>
      </p:sp>
      <p:graphicFrame>
        <p:nvGraphicFramePr>
          <p:cNvPr id="11" name="10 Tabla"/>
          <p:cNvGraphicFramePr>
            <a:graphicFrameLocks noGrp="1"/>
          </p:cNvGraphicFramePr>
          <p:nvPr>
            <p:extLst>
              <p:ext uri="{D42A27DB-BD31-4B8C-83A1-F6EECF244321}">
                <p14:modId xmlns:p14="http://schemas.microsoft.com/office/powerpoint/2010/main" val="2482983602"/>
              </p:ext>
            </p:extLst>
          </p:nvPr>
        </p:nvGraphicFramePr>
        <p:xfrm>
          <a:off x="3635896" y="620688"/>
          <a:ext cx="1872208" cy="1501140"/>
        </p:xfrm>
        <a:graphic>
          <a:graphicData uri="http://schemas.openxmlformats.org/drawingml/2006/table">
            <a:tbl>
              <a:tblPr>
                <a:tableStyleId>{5C22544A-7EE6-4342-B048-85BDC9FD1C3A}</a:tableStyleId>
              </a:tblPr>
              <a:tblGrid>
                <a:gridCol w="936104"/>
                <a:gridCol w="936104"/>
              </a:tblGrid>
              <a:tr h="190500">
                <a:tc>
                  <a:txBody>
                    <a:bodyPr/>
                    <a:lstStyle/>
                    <a:p>
                      <a:pPr algn="ctr" fontAlgn="b"/>
                      <a:r>
                        <a:rPr lang="es-ES" sz="2400" b="1" i="0" u="none" strike="noStrike" dirty="0" smtClean="0">
                          <a:solidFill>
                            <a:schemeClr val="bg1"/>
                          </a:solidFill>
                          <a:effectLst/>
                          <a:latin typeface="Calibri"/>
                        </a:rPr>
                        <a:t>2016</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s-CL" sz="2400" b="1" u="none" strike="noStrike" dirty="0" smtClean="0">
                          <a:solidFill>
                            <a:schemeClr val="bg1"/>
                          </a:solidFill>
                          <a:effectLst/>
                        </a:rPr>
                        <a:t>53%</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r>
              <a:tr h="190500">
                <a:tc>
                  <a:txBody>
                    <a:bodyPr/>
                    <a:lstStyle/>
                    <a:p>
                      <a:pPr algn="ctr" fontAlgn="b"/>
                      <a:r>
                        <a:rPr lang="es-ES" sz="2400" b="1" i="0" u="none" strike="noStrike" dirty="0" smtClean="0">
                          <a:solidFill>
                            <a:schemeClr val="bg1"/>
                          </a:solidFill>
                          <a:effectLst/>
                          <a:latin typeface="Calibri"/>
                        </a:rPr>
                        <a:t>2017</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s-CL" sz="2400" b="1" u="none" strike="noStrike" dirty="0" smtClean="0">
                          <a:solidFill>
                            <a:schemeClr val="bg1"/>
                          </a:solidFill>
                          <a:effectLst/>
                        </a:rPr>
                        <a:t>70%</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r>
              <a:tr h="190500">
                <a:tc>
                  <a:txBody>
                    <a:bodyPr/>
                    <a:lstStyle/>
                    <a:p>
                      <a:pPr algn="ctr" fontAlgn="b"/>
                      <a:r>
                        <a:rPr lang="es-ES" sz="2400" b="1" i="0" u="none" strike="noStrike" dirty="0" smtClean="0">
                          <a:solidFill>
                            <a:schemeClr val="bg1"/>
                          </a:solidFill>
                          <a:effectLst/>
                          <a:latin typeface="Calibri"/>
                        </a:rPr>
                        <a:t>2018</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s-CL" sz="2400" b="1" u="none" strike="noStrike" dirty="0" smtClean="0">
                          <a:solidFill>
                            <a:schemeClr val="bg1"/>
                          </a:solidFill>
                          <a:effectLst/>
                        </a:rPr>
                        <a:t>76%</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r>
              <a:tr h="190500">
                <a:tc>
                  <a:txBody>
                    <a:bodyPr/>
                    <a:lstStyle/>
                    <a:p>
                      <a:pPr algn="ctr" fontAlgn="b"/>
                      <a:r>
                        <a:rPr lang="es-ES" sz="2400" b="1" i="0" u="none" strike="noStrike" dirty="0" smtClean="0">
                          <a:solidFill>
                            <a:schemeClr val="bg1"/>
                          </a:solidFill>
                          <a:effectLst/>
                          <a:latin typeface="Calibri"/>
                        </a:rPr>
                        <a:t>2019</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c>
                  <a:txBody>
                    <a:bodyPr/>
                    <a:lstStyle/>
                    <a:p>
                      <a:pPr algn="ctr" fontAlgn="b"/>
                      <a:r>
                        <a:rPr lang="es-CL" sz="2400" b="1" u="none" strike="noStrike" dirty="0" smtClean="0">
                          <a:solidFill>
                            <a:schemeClr val="bg1"/>
                          </a:solidFill>
                          <a:effectLst/>
                        </a:rPr>
                        <a:t>75%</a:t>
                      </a:r>
                      <a:endParaRPr lang="es-CL" sz="2400" b="1" i="0" u="none" strike="noStrike" dirty="0">
                        <a:solidFill>
                          <a:schemeClr val="bg1"/>
                        </a:solidFill>
                        <a:effectLst/>
                        <a:latin typeface="Calibri"/>
                      </a:endParaRPr>
                    </a:p>
                  </a:txBody>
                  <a:tcPr marL="9525" marR="9525" marT="9525" marB="0" anchor="b">
                    <a:solidFill>
                      <a:schemeClr val="accent1">
                        <a:lumMod val="75000"/>
                      </a:schemeClr>
                    </a:solidFill>
                  </a:tcPr>
                </a:tc>
              </a:tr>
            </a:tbl>
          </a:graphicData>
        </a:graphic>
      </p:graphicFrame>
    </p:spTree>
    <p:extLst>
      <p:ext uri="{BB962C8B-B14F-4D97-AF65-F5344CB8AC3E}">
        <p14:creationId xmlns:p14="http://schemas.microsoft.com/office/powerpoint/2010/main" val="18540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39" t="21196" r="24650" b="23732"/>
          <a:stretch/>
        </p:blipFill>
        <p:spPr bwMode="auto">
          <a:xfrm>
            <a:off x="26326" y="620688"/>
            <a:ext cx="9117674" cy="54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4149080"/>
            <a:ext cx="7848872" cy="144016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smtClean="0">
                <a:solidFill>
                  <a:schemeClr val="bg1"/>
                </a:solidFill>
                <a:latin typeface="Century Gothic" pitchFamily="34" charset="0"/>
              </a:rPr>
              <a:t>GACETA SANITARIA y Latinoamérica: “Nuevos desafíos y metas compartidas”</a:t>
            </a:r>
            <a:endParaRPr lang="es-CL" sz="2400" b="1" dirty="0" smtClean="0">
              <a:solidFill>
                <a:schemeClr val="bg1"/>
              </a:solidFill>
              <a:latin typeface="Century Gothic" pitchFamily="34" charset="0"/>
            </a:endParaRPr>
          </a:p>
        </p:txBody>
      </p:sp>
    </p:spTree>
    <p:extLst>
      <p:ext uri="{BB962C8B-B14F-4D97-AF65-F5344CB8AC3E}">
        <p14:creationId xmlns:p14="http://schemas.microsoft.com/office/powerpoint/2010/main" val="315896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1"/>
          <p:cNvGraphicFramePr>
            <a:graphicFrameLocks noGrp="1"/>
          </p:cNvGraphicFramePr>
          <p:nvPr>
            <p:ph type="chart" sz="quarter" idx="11"/>
          </p:nvPr>
        </p:nvGraphicFramePr>
        <p:xfrm>
          <a:off x="1" y="848826"/>
          <a:ext cx="9143999" cy="29848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7"/>
          </p:nvPr>
        </p:nvSpPr>
        <p:spPr>
          <a:xfrm>
            <a:off x="539552" y="332656"/>
            <a:ext cx="7454220" cy="285751"/>
          </a:xfrm>
        </p:spPr>
        <p:txBody>
          <a:bodyPr/>
          <a:lstStyle/>
          <a:p>
            <a:r>
              <a:rPr lang="es-ES" sz="2000" b="1" cap="all" dirty="0" smtClean="0">
                <a:solidFill>
                  <a:schemeClr val="accent1">
                    <a:lumMod val="75000"/>
                  </a:schemeClr>
                </a:solidFill>
              </a:rPr>
              <a:t>Manuscritos enviados por región </a:t>
            </a:r>
            <a:endParaRPr sz="2000" b="1" cap="all" dirty="0">
              <a:solidFill>
                <a:schemeClr val="accent1">
                  <a:lumMod val="75000"/>
                </a:schemeClr>
              </a:solidFill>
            </a:endParaRPr>
          </a:p>
        </p:txBody>
      </p:sp>
      <p:sp>
        <p:nvSpPr>
          <p:cNvPr id="6" name="Text Placeholder 5"/>
          <p:cNvSpPr>
            <a:spLocks noGrp="1"/>
          </p:cNvSpPr>
          <p:nvPr>
            <p:ph type="body" sz="quarter" idx="14"/>
          </p:nvPr>
        </p:nvSpPr>
        <p:spPr>
          <a:xfrm>
            <a:off x="179512" y="6525344"/>
            <a:ext cx="4588373" cy="256601"/>
          </a:xfrm>
        </p:spPr>
        <p:txBody>
          <a:bodyPr/>
          <a:lstStyle/>
          <a:p>
            <a:pPr algn="l"/>
            <a:r>
              <a:t>Last Updated: 05 Jan 2020</a:t>
            </a:r>
          </a:p>
        </p:txBody>
      </p:sp>
    </p:spTree>
    <p:extLst>
      <p:ext uri="{BB962C8B-B14F-4D97-AF65-F5344CB8AC3E}">
        <p14:creationId xmlns:p14="http://schemas.microsoft.com/office/powerpoint/2010/main" val="177020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noGrp="1"/>
          </p:cNvGraphicFramePr>
          <p:nvPr>
            <p:ph type="chart" sz="quarter" idx="18"/>
            <p:extLst>
              <p:ext uri="{D42A27DB-BD31-4B8C-83A1-F6EECF244321}">
                <p14:modId xmlns:p14="http://schemas.microsoft.com/office/powerpoint/2010/main" val="3467917947"/>
              </p:ext>
            </p:extLst>
          </p:nvPr>
        </p:nvGraphicFramePr>
        <p:xfrm>
          <a:off x="107504" y="260648"/>
          <a:ext cx="914399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4"/>
          </p:nvPr>
        </p:nvSpPr>
        <p:spPr>
          <a:xfrm>
            <a:off x="179257" y="6525344"/>
            <a:ext cx="4588373" cy="256601"/>
          </a:xfrm>
        </p:spPr>
        <p:txBody>
          <a:bodyPr/>
          <a:lstStyle/>
          <a:p>
            <a:pPr algn="l"/>
            <a:r>
              <a:t>Last Updated: 05 Jan 2020</a:t>
            </a:r>
          </a:p>
        </p:txBody>
      </p:sp>
      <p:sp>
        <p:nvSpPr>
          <p:cNvPr id="8" name="Rectángulo 7">
            <a:extLst>
              <a:ext uri="{FF2B5EF4-FFF2-40B4-BE49-F238E27FC236}">
                <a16:creationId xmlns="" xmlns:a16="http://schemas.microsoft.com/office/drawing/2014/main" id="{E5332081-E9D3-4837-82DF-A50F1D7184B6}"/>
              </a:ext>
            </a:extLst>
          </p:cNvPr>
          <p:cNvSpPr/>
          <p:nvPr/>
        </p:nvSpPr>
        <p:spPr>
          <a:xfrm>
            <a:off x="3315866" y="2852936"/>
            <a:ext cx="57150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
          </a:p>
        </p:txBody>
      </p:sp>
      <p:sp>
        <p:nvSpPr>
          <p:cNvPr id="9" name="Rectángulo 8">
            <a:extLst>
              <a:ext uri="{FF2B5EF4-FFF2-40B4-BE49-F238E27FC236}">
                <a16:creationId xmlns="" xmlns:a16="http://schemas.microsoft.com/office/drawing/2014/main" id="{3CCA58C8-1D19-4813-B53B-E5E6F315B724}"/>
              </a:ext>
            </a:extLst>
          </p:cNvPr>
          <p:cNvSpPr/>
          <p:nvPr/>
        </p:nvSpPr>
        <p:spPr>
          <a:xfrm>
            <a:off x="4216524" y="2852936"/>
            <a:ext cx="57150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
          </a:p>
        </p:txBody>
      </p:sp>
      <p:sp>
        <p:nvSpPr>
          <p:cNvPr id="12" name="Rectángulo 8">
            <a:extLst>
              <a:ext uri="{FF2B5EF4-FFF2-40B4-BE49-F238E27FC236}">
                <a16:creationId xmlns="" xmlns:a16="http://schemas.microsoft.com/office/drawing/2014/main" id="{3CCA58C8-1D19-4813-B53B-E5E6F315B724}"/>
              </a:ext>
            </a:extLst>
          </p:cNvPr>
          <p:cNvSpPr/>
          <p:nvPr/>
        </p:nvSpPr>
        <p:spPr>
          <a:xfrm>
            <a:off x="5008612" y="2852936"/>
            <a:ext cx="57150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S"/>
          </a:p>
        </p:txBody>
      </p:sp>
    </p:spTree>
    <p:extLst>
      <p:ext uri="{BB962C8B-B14F-4D97-AF65-F5344CB8AC3E}">
        <p14:creationId xmlns:p14="http://schemas.microsoft.com/office/powerpoint/2010/main" val="3965115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18856" y="260648"/>
            <a:ext cx="4125144" cy="1143000"/>
          </a:xfrm>
        </p:spPr>
        <p:txBody>
          <a:bodyPr>
            <a:normAutofit fontScale="90000"/>
          </a:bodyPr>
          <a:lstStyle/>
          <a:p>
            <a:r>
              <a:rPr lang="es-CL" sz="3200" b="1" dirty="0" smtClean="0">
                <a:solidFill>
                  <a:srgbClr val="C00000"/>
                </a:solidFill>
              </a:rPr>
              <a:t>Editoras/es en Latinoamérica</a:t>
            </a:r>
            <a:r>
              <a:rPr lang="es-CL" sz="3200" dirty="0" smtClean="0"/>
              <a:t/>
            </a:r>
            <a:br>
              <a:rPr lang="es-CL" sz="3200" dirty="0" smtClean="0"/>
            </a:br>
            <a:r>
              <a:rPr lang="es-CL" sz="2000" dirty="0" smtClean="0"/>
              <a:t>Marzo 2016 a la fecha</a:t>
            </a:r>
            <a:endParaRPr lang="es-CL" sz="2000" dirty="0"/>
          </a:p>
        </p:txBody>
      </p:sp>
      <p:sp>
        <p:nvSpPr>
          <p:cNvPr id="4" name="3 Marcador de contenido"/>
          <p:cNvSpPr>
            <a:spLocks noGrp="1"/>
          </p:cNvSpPr>
          <p:nvPr>
            <p:ph sz="half" idx="2"/>
          </p:nvPr>
        </p:nvSpPr>
        <p:spPr>
          <a:xfrm>
            <a:off x="611560" y="692696"/>
            <a:ext cx="5400600" cy="5688632"/>
          </a:xfrm>
        </p:spPr>
        <p:txBody>
          <a:bodyPr>
            <a:noAutofit/>
          </a:bodyPr>
          <a:lstStyle/>
          <a:p>
            <a:pPr marL="457200" indent="-457200">
              <a:spcBef>
                <a:spcPts val="0"/>
              </a:spcBef>
              <a:buFont typeface="+mj-lt"/>
              <a:buAutoNum type="arabicPeriod"/>
            </a:pPr>
            <a:r>
              <a:rPr lang="es-CL" sz="2400" b="1" dirty="0">
                <a:latin typeface="Arial" panose="020B0604020202020204" pitchFamily="34" charset="0"/>
                <a:cs typeface="Arial" panose="020B0604020202020204" pitchFamily="34" charset="0"/>
              </a:rPr>
              <a:t>Lucero Juárez</a:t>
            </a:r>
            <a:br>
              <a:rPr lang="es-CL" sz="2400" b="1" dirty="0">
                <a:latin typeface="Arial" panose="020B0604020202020204" pitchFamily="34" charset="0"/>
                <a:cs typeface="Arial" panose="020B0604020202020204" pitchFamily="34" charset="0"/>
              </a:rPr>
            </a:br>
            <a:r>
              <a:rPr lang="es-CL" sz="2400" b="1" dirty="0" smtClean="0">
                <a:solidFill>
                  <a:srgbClr val="C00000"/>
                </a:solidFill>
                <a:latin typeface="Arial" panose="020B0604020202020204" pitchFamily="34" charset="0"/>
                <a:cs typeface="Arial" panose="020B0604020202020204" pitchFamily="34" charset="0"/>
              </a:rPr>
              <a:t>México</a:t>
            </a:r>
          </a:p>
          <a:p>
            <a:pPr marL="457200" indent="-457200">
              <a:spcBef>
                <a:spcPts val="0"/>
              </a:spcBef>
              <a:buFont typeface="+mj-lt"/>
              <a:buAutoNum type="arabicPeriod"/>
            </a:pPr>
            <a:endParaRPr lang="es-CL" sz="2400" b="1" dirty="0">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es-CL" sz="2400" b="1" dirty="0" smtClean="0">
                <a:latin typeface="Arial" panose="020B0604020202020204" pitchFamily="34" charset="0"/>
                <a:cs typeface="Arial" panose="020B0604020202020204" pitchFamily="34" charset="0"/>
              </a:rPr>
              <a:t>Laura </a:t>
            </a:r>
            <a:r>
              <a:rPr lang="es-CL" sz="2400" b="1" dirty="0">
                <a:latin typeface="Arial" panose="020B0604020202020204" pitchFamily="34" charset="0"/>
                <a:cs typeface="Arial" panose="020B0604020202020204" pitchFamily="34" charset="0"/>
              </a:rPr>
              <a:t>Inés González Zapata </a:t>
            </a:r>
            <a:br>
              <a:rPr lang="es-CL" sz="2400" b="1" dirty="0">
                <a:latin typeface="Arial" panose="020B0604020202020204" pitchFamily="34" charset="0"/>
                <a:cs typeface="Arial" panose="020B0604020202020204" pitchFamily="34" charset="0"/>
              </a:rPr>
            </a:br>
            <a:r>
              <a:rPr lang="es-CL" sz="2400" b="1" dirty="0" smtClean="0">
                <a:solidFill>
                  <a:srgbClr val="C00000"/>
                </a:solidFill>
                <a:latin typeface="Arial" panose="020B0604020202020204" pitchFamily="34" charset="0"/>
                <a:cs typeface="Arial" panose="020B0604020202020204" pitchFamily="34" charset="0"/>
              </a:rPr>
              <a:t>Colombia</a:t>
            </a:r>
          </a:p>
          <a:p>
            <a:pPr marL="457200" indent="-457200">
              <a:spcBef>
                <a:spcPts val="0"/>
              </a:spcBef>
              <a:buFont typeface="+mj-lt"/>
              <a:buAutoNum type="arabicPeriod"/>
            </a:pPr>
            <a:endParaRPr lang="es-ES" sz="2400" b="1" dirty="0" smtClean="0">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es-ES" sz="2400" b="1" dirty="0" smtClean="0">
                <a:latin typeface="Arial" panose="020B0604020202020204" pitchFamily="34" charset="0"/>
                <a:cs typeface="Arial" panose="020B0604020202020204" pitchFamily="34" charset="0"/>
              </a:rPr>
              <a:t>Mercedes Carrasco-</a:t>
            </a:r>
            <a:r>
              <a:rPr lang="es-ES" sz="2400" b="1" dirty="0" err="1" smtClean="0">
                <a:latin typeface="Arial" panose="020B0604020202020204" pitchFamily="34" charset="0"/>
                <a:cs typeface="Arial" panose="020B0604020202020204" pitchFamily="34" charset="0"/>
              </a:rPr>
              <a:t>Portiño</a:t>
            </a:r>
            <a:endParaRPr lang="es-ES" sz="2400" b="1" dirty="0">
              <a:latin typeface="Arial" panose="020B0604020202020204" pitchFamily="34" charset="0"/>
              <a:cs typeface="Arial" panose="020B0604020202020204" pitchFamily="34" charset="0"/>
            </a:endParaRPr>
          </a:p>
          <a:p>
            <a:pPr marL="0" indent="0">
              <a:spcBef>
                <a:spcPts val="0"/>
              </a:spcBef>
              <a:buNone/>
            </a:pPr>
            <a:r>
              <a:rPr lang="es-ES" sz="2400" b="1" dirty="0">
                <a:solidFill>
                  <a:srgbClr val="C00000"/>
                </a:solidFill>
                <a:latin typeface="Arial" panose="020B0604020202020204" pitchFamily="34" charset="0"/>
                <a:cs typeface="Arial" panose="020B0604020202020204" pitchFamily="34" charset="0"/>
              </a:rPr>
              <a:t> </a:t>
            </a:r>
            <a:r>
              <a:rPr lang="es-ES" sz="2400" b="1" dirty="0" smtClean="0">
                <a:solidFill>
                  <a:srgbClr val="C00000"/>
                </a:solidFill>
                <a:latin typeface="Arial" panose="020B0604020202020204" pitchFamily="34" charset="0"/>
                <a:cs typeface="Arial" panose="020B0604020202020204" pitchFamily="34" charset="0"/>
              </a:rPr>
              <a:t>    Chile</a:t>
            </a:r>
            <a:endParaRPr lang="es-CL" sz="2400" b="1" dirty="0">
              <a:solidFill>
                <a:srgbClr val="C00000"/>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endParaRPr lang="es-CL" sz="2400" b="1" dirty="0" smtClean="0">
              <a:latin typeface="Arial" panose="020B0604020202020204" pitchFamily="34" charset="0"/>
              <a:cs typeface="Arial" panose="020B0604020202020204" pitchFamily="34" charset="0"/>
            </a:endParaRPr>
          </a:p>
          <a:p>
            <a:pPr marL="0" indent="0">
              <a:spcBef>
                <a:spcPts val="0"/>
              </a:spcBef>
              <a:buNone/>
            </a:pPr>
            <a:r>
              <a:rPr lang="es-CL" sz="2400" b="1" dirty="0" smtClean="0">
                <a:latin typeface="Arial" panose="020B0604020202020204" pitchFamily="34" charset="0"/>
                <a:cs typeface="Arial" panose="020B0604020202020204" pitchFamily="34" charset="0"/>
              </a:rPr>
              <a:t>4.  Jaime </a:t>
            </a:r>
            <a:r>
              <a:rPr lang="es-CL" sz="2400" b="1" dirty="0">
                <a:latin typeface="Arial" panose="020B0604020202020204" pitchFamily="34" charset="0"/>
                <a:cs typeface="Arial" panose="020B0604020202020204" pitchFamily="34" charset="0"/>
              </a:rPr>
              <a:t>Miranda</a:t>
            </a:r>
            <a:br>
              <a:rPr lang="es-CL" sz="2400" b="1" dirty="0">
                <a:latin typeface="Arial" panose="020B0604020202020204" pitchFamily="34" charset="0"/>
                <a:cs typeface="Arial" panose="020B0604020202020204" pitchFamily="34" charset="0"/>
              </a:rPr>
            </a:br>
            <a:r>
              <a:rPr lang="es-CL" sz="2400" b="1" dirty="0" smtClean="0">
                <a:latin typeface="Arial" panose="020B0604020202020204" pitchFamily="34" charset="0"/>
                <a:cs typeface="Arial" panose="020B0604020202020204" pitchFamily="34" charset="0"/>
              </a:rPr>
              <a:t>     </a:t>
            </a:r>
            <a:r>
              <a:rPr lang="es-CL" sz="2400" b="1" dirty="0" smtClean="0">
                <a:solidFill>
                  <a:srgbClr val="C00000"/>
                </a:solidFill>
                <a:latin typeface="Arial" panose="020B0604020202020204" pitchFamily="34" charset="0"/>
                <a:cs typeface="Arial" panose="020B0604020202020204" pitchFamily="34" charset="0"/>
              </a:rPr>
              <a:t>Perú</a:t>
            </a:r>
          </a:p>
          <a:p>
            <a:pPr marL="457200" indent="-457200">
              <a:spcBef>
                <a:spcPts val="0"/>
              </a:spcBef>
              <a:buFont typeface="+mj-lt"/>
              <a:buAutoNum type="arabicPeriod"/>
            </a:pPr>
            <a:endParaRPr lang="es-CL" sz="2400" b="1" u="sng" dirty="0">
              <a:latin typeface="Arial" panose="020B0604020202020204" pitchFamily="34" charset="0"/>
              <a:cs typeface="Arial" panose="020B0604020202020204" pitchFamily="34" charset="0"/>
            </a:endParaRPr>
          </a:p>
          <a:p>
            <a:pPr marL="0" indent="0">
              <a:spcBef>
                <a:spcPts val="0"/>
              </a:spcBef>
              <a:buNone/>
            </a:pPr>
            <a:r>
              <a:rPr lang="es-CL" sz="2400" b="1" dirty="0" smtClean="0">
                <a:latin typeface="Arial" panose="020B0604020202020204" pitchFamily="34" charset="0"/>
                <a:cs typeface="Arial" panose="020B0604020202020204" pitchFamily="34" charset="0"/>
              </a:rPr>
              <a:t>5.   Leila </a:t>
            </a:r>
            <a:r>
              <a:rPr lang="es-CL" sz="2400" b="1" dirty="0" err="1" smtClean="0">
                <a:latin typeface="Arial" panose="020B0604020202020204" pitchFamily="34" charset="0"/>
                <a:cs typeface="Arial" panose="020B0604020202020204" pitchFamily="34" charset="0"/>
              </a:rPr>
              <a:t>Posenato</a:t>
            </a:r>
            <a:r>
              <a:rPr lang="es-CL" sz="2400" b="1" dirty="0" smtClean="0">
                <a:latin typeface="Arial" panose="020B0604020202020204" pitchFamily="34" charset="0"/>
                <a:cs typeface="Arial" panose="020B0604020202020204" pitchFamily="34" charset="0"/>
              </a:rPr>
              <a:t> García</a:t>
            </a:r>
            <a:br>
              <a:rPr lang="es-CL" sz="2400" b="1" dirty="0" smtClean="0">
                <a:latin typeface="Arial" panose="020B0604020202020204" pitchFamily="34" charset="0"/>
                <a:cs typeface="Arial" panose="020B0604020202020204" pitchFamily="34" charset="0"/>
              </a:rPr>
            </a:br>
            <a:r>
              <a:rPr lang="es-CL" sz="2400" b="1" dirty="0" smtClean="0">
                <a:latin typeface="Arial" panose="020B0604020202020204" pitchFamily="34" charset="0"/>
                <a:cs typeface="Arial" panose="020B0604020202020204" pitchFamily="34" charset="0"/>
              </a:rPr>
              <a:t>      </a:t>
            </a:r>
            <a:r>
              <a:rPr lang="es-CL" sz="2400" b="1" dirty="0" smtClean="0">
                <a:solidFill>
                  <a:srgbClr val="C00000"/>
                </a:solidFill>
                <a:latin typeface="Arial" panose="020B0604020202020204" pitchFamily="34" charset="0"/>
                <a:cs typeface="Arial" panose="020B0604020202020204" pitchFamily="34" charset="0"/>
              </a:rPr>
              <a:t>Brasil</a:t>
            </a:r>
          </a:p>
          <a:p>
            <a:pPr marL="0" indent="0">
              <a:spcBef>
                <a:spcPts val="0"/>
              </a:spcBef>
              <a:buNone/>
            </a:pPr>
            <a:r>
              <a:rPr lang="es-CL" sz="2400" b="1" dirty="0">
                <a:latin typeface="Arial" panose="020B0604020202020204" pitchFamily="34" charset="0"/>
                <a:cs typeface="Arial" panose="020B0604020202020204" pitchFamily="34" charset="0"/>
              </a:rPr>
              <a:t/>
            </a:r>
            <a:br>
              <a:rPr lang="es-CL" sz="2400" b="1" dirty="0">
                <a:latin typeface="Arial" panose="020B0604020202020204" pitchFamily="34" charset="0"/>
                <a:cs typeface="Arial" panose="020B0604020202020204" pitchFamily="34" charset="0"/>
              </a:rPr>
            </a:br>
            <a:endParaRPr lang="es-CL" sz="2400" b="1" dirty="0">
              <a:latin typeface="Arial" panose="020B0604020202020204" pitchFamily="34" charset="0"/>
              <a:cs typeface="Arial" panose="020B0604020202020204" pitchFamily="34" charset="0"/>
            </a:endParaRPr>
          </a:p>
          <a:p>
            <a:pPr marL="457200" indent="-457200">
              <a:spcBef>
                <a:spcPts val="0"/>
              </a:spcBef>
              <a:buFont typeface="+mj-lt"/>
              <a:buAutoNum type="arabicPeriod"/>
            </a:pPr>
            <a:endParaRPr lang="es-CL" sz="2400" b="1" dirty="0">
              <a:latin typeface="Arial" panose="020B0604020202020204" pitchFamily="34" charset="0"/>
              <a:cs typeface="Arial" panose="020B0604020202020204" pitchFamily="34" charset="0"/>
            </a:endParaRPr>
          </a:p>
          <a:p>
            <a:pPr marL="457200" indent="-457200">
              <a:spcBef>
                <a:spcPts val="0"/>
              </a:spcBef>
              <a:buFont typeface="+mj-lt"/>
              <a:buAutoNum type="arabicPeriod"/>
            </a:pPr>
            <a:endParaRPr lang="es-C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966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3" t="36053" r="5678" b="27098"/>
          <a:stretch/>
        </p:blipFill>
        <p:spPr bwMode="auto">
          <a:xfrm>
            <a:off x="691455" y="203498"/>
            <a:ext cx="3967411" cy="443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78463"/>
          <a:stretch/>
        </p:blipFill>
        <p:spPr bwMode="auto">
          <a:xfrm>
            <a:off x="680988" y="4941168"/>
            <a:ext cx="3968750" cy="13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3" t="36053" r="5678" b="53282"/>
          <a:stretch/>
        </p:blipFill>
        <p:spPr bwMode="auto">
          <a:xfrm>
            <a:off x="691455" y="203498"/>
            <a:ext cx="3967411" cy="128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559089" y="331229"/>
            <a:ext cx="4321361" cy="3170099"/>
          </a:xfrm>
          <a:prstGeom prst="rect">
            <a:avLst/>
          </a:prstGeom>
        </p:spPr>
        <p:txBody>
          <a:bodyPr wrap="square">
            <a:spAutoFit/>
          </a:bodyPr>
          <a:lstStyle/>
          <a:p>
            <a:pPr algn="just"/>
            <a:r>
              <a:rPr lang="es-ES" sz="2000" b="1" cap="all" dirty="0" smtClean="0">
                <a:solidFill>
                  <a:srgbClr val="0070C0"/>
                </a:solidFill>
              </a:rPr>
              <a:t>¿</a:t>
            </a:r>
            <a:r>
              <a:rPr lang="es-ES" sz="2000" b="1" cap="all" dirty="0">
                <a:solidFill>
                  <a:srgbClr val="0070C0"/>
                </a:solidFill>
              </a:rPr>
              <a:t>Es posible diseñar el derecho a la protección de la salud como un derecho fundamental?. Tarea factible o titánica</a:t>
            </a:r>
            <a:r>
              <a:rPr lang="es-ES" sz="2000" b="1" cap="all" dirty="0" smtClean="0">
                <a:solidFill>
                  <a:srgbClr val="0070C0"/>
                </a:solidFill>
              </a:rPr>
              <a:t>.</a:t>
            </a:r>
          </a:p>
          <a:p>
            <a:pPr algn="just"/>
            <a:endParaRPr lang="es-ES" sz="2000" b="1" cap="all" dirty="0">
              <a:solidFill>
                <a:srgbClr val="0070C0"/>
              </a:solidFill>
            </a:endParaRPr>
          </a:p>
          <a:p>
            <a:pPr algn="just"/>
            <a:r>
              <a:rPr lang="es-ES" sz="2000" dirty="0" smtClean="0"/>
              <a:t>17 </a:t>
            </a:r>
            <a:r>
              <a:rPr lang="es-ES" sz="2000" dirty="0"/>
              <a:t>diciembre </a:t>
            </a:r>
            <a:r>
              <a:rPr lang="es-ES" sz="2000" dirty="0" smtClean="0"/>
              <a:t>2019</a:t>
            </a:r>
          </a:p>
          <a:p>
            <a:r>
              <a:rPr lang="es-ES" sz="2000" dirty="0"/>
              <a:t>José María Antequera Vinagre.</a:t>
            </a:r>
          </a:p>
          <a:p>
            <a:r>
              <a:rPr lang="es-ES" sz="2000" dirty="0"/>
              <a:t>Miembro de </a:t>
            </a:r>
            <a:r>
              <a:rPr lang="es-ES" sz="2000" dirty="0" smtClean="0"/>
              <a:t>la Asociación de Juristas de la Salud </a:t>
            </a:r>
            <a:endParaRPr lang="es-ES" sz="2000" u="sng" dirty="0"/>
          </a:p>
          <a:p>
            <a:pPr algn="just"/>
            <a:endParaRPr lang="es-CL" sz="2000" b="1" dirty="0">
              <a:solidFill>
                <a:srgbClr val="0070C0"/>
              </a:solidFill>
            </a:endParaRPr>
          </a:p>
        </p:txBody>
      </p:sp>
    </p:spTree>
    <p:extLst>
      <p:ext uri="{BB962C8B-B14F-4D97-AF65-F5344CB8AC3E}">
        <p14:creationId xmlns:p14="http://schemas.microsoft.com/office/powerpoint/2010/main" val="2182796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3" t="49429" r="5678" b="41400"/>
          <a:stretch/>
        </p:blipFill>
        <p:spPr bwMode="auto">
          <a:xfrm>
            <a:off x="691455" y="1813034"/>
            <a:ext cx="3967411" cy="11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3048000"/>
            <a:ext cx="7023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150294" y="3858217"/>
            <a:ext cx="6843412" cy="954107"/>
          </a:xfrm>
          <a:prstGeom prst="rect">
            <a:avLst/>
          </a:prstGeom>
          <a:noFill/>
        </p:spPr>
        <p:txBody>
          <a:bodyPr wrap="none" rtlCol="0">
            <a:spAutoFit/>
          </a:bodyPr>
          <a:lstStyle/>
          <a:p>
            <a:pPr algn="ctr"/>
            <a:r>
              <a:rPr lang="es-ES" sz="2800" b="1" dirty="0" smtClean="0"/>
              <a:t>Escuela Andaluza de Salud Pública (Granada)</a:t>
            </a:r>
          </a:p>
          <a:p>
            <a:pPr algn="ctr"/>
            <a:r>
              <a:rPr lang="es-ES" sz="2800" b="1" dirty="0" smtClean="0"/>
              <a:t>www.easp.es</a:t>
            </a:r>
            <a:endParaRPr lang="es-CL" sz="2800" b="1" dirty="0"/>
          </a:p>
        </p:txBody>
      </p:sp>
    </p:spTree>
    <p:extLst>
      <p:ext uri="{BB962C8B-B14F-4D97-AF65-F5344CB8AC3E}">
        <p14:creationId xmlns:p14="http://schemas.microsoft.com/office/powerpoint/2010/main" val="1257515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3" t="61351" r="5678" b="27098"/>
          <a:stretch/>
        </p:blipFill>
        <p:spPr bwMode="auto">
          <a:xfrm>
            <a:off x="691455" y="3247696"/>
            <a:ext cx="3967411" cy="138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95" t="40000" r="13194" b="11725"/>
          <a:stretch/>
        </p:blipFill>
        <p:spPr bwMode="auto">
          <a:xfrm>
            <a:off x="4784576" y="3152489"/>
            <a:ext cx="4359424" cy="158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400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8463"/>
          <a:stretch/>
        </p:blipFill>
        <p:spPr bwMode="auto">
          <a:xfrm>
            <a:off x="680988" y="4941168"/>
            <a:ext cx="3968750" cy="13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4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CL" sz="3200" dirty="0" smtClean="0"/>
              <a:t>Editoras/es asociadas/os en España</a:t>
            </a:r>
            <a:endParaRPr lang="es-CL"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051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603" y="404664"/>
            <a:ext cx="8712968" cy="6247864"/>
          </a:xfrm>
          <a:prstGeom prst="rect">
            <a:avLst/>
          </a:prstGeom>
        </p:spPr>
        <p:txBody>
          <a:bodyPr wrap="square">
            <a:spAutoFit/>
          </a:bodyPr>
          <a:lstStyle/>
          <a:p>
            <a:pPr algn="just"/>
            <a:r>
              <a:rPr lang="es-CL" sz="2000" b="1" dirty="0" smtClean="0">
                <a:solidFill>
                  <a:srgbClr val="FF0000"/>
                </a:solidFill>
              </a:rPr>
              <a:t>12. Mensajes sobre alimentación y salud: mitificación, falta de evidencias y escepticismo</a:t>
            </a:r>
          </a:p>
          <a:p>
            <a:pPr algn="just"/>
            <a:r>
              <a:rPr lang="es-CL" sz="2000" dirty="0" smtClean="0"/>
              <a:t>11. Desigualdades de ingresos y salud en la América Latina urbana: ¿Qué pueden hacer las ciudades para mejorar la calidad de vida y la salud de las comunidades de bajos ingresos?</a:t>
            </a:r>
          </a:p>
          <a:p>
            <a:pPr algn="just"/>
            <a:r>
              <a:rPr lang="es-CL" sz="2000" dirty="0" smtClean="0"/>
              <a:t>10. Ciudadanía en salud</a:t>
            </a:r>
          </a:p>
          <a:p>
            <a:pPr algn="just"/>
            <a:r>
              <a:rPr lang="es-CL" sz="2000" dirty="0" smtClean="0"/>
              <a:t>09. Ética en, de y para la salud pública</a:t>
            </a:r>
          </a:p>
          <a:p>
            <a:pPr algn="just"/>
            <a:r>
              <a:rPr lang="es-CL" sz="2000" dirty="0" smtClean="0"/>
              <a:t>08. Carga de tratamiento: Anticipando un nuevo reto en nuestros pacientes con enfermedades crónicas</a:t>
            </a:r>
          </a:p>
          <a:p>
            <a:pPr algn="just"/>
            <a:r>
              <a:rPr lang="es-CL" sz="2000" dirty="0" smtClean="0"/>
              <a:t>07. ¿Por qué no yo también? No es necesario que todos los nuevos fármacos sean innovaciones</a:t>
            </a:r>
          </a:p>
          <a:p>
            <a:pPr algn="just"/>
            <a:r>
              <a:rPr lang="es-CL" sz="2000" dirty="0" smtClean="0"/>
              <a:t>06. Ni ‘anti’ ni ‘pro’: hacia un diálogo sobre la vacunación</a:t>
            </a:r>
          </a:p>
          <a:p>
            <a:pPr algn="just"/>
            <a:r>
              <a:rPr lang="es-CL" sz="2000" dirty="0" smtClean="0"/>
              <a:t>05. Establecimiento de prioridades en las políticas sanitarias y de salud.</a:t>
            </a:r>
          </a:p>
          <a:p>
            <a:pPr algn="just"/>
            <a:r>
              <a:rPr lang="es-CL" sz="2000" dirty="0" smtClean="0"/>
              <a:t>04. Acoso sexual callejero en Chile: Un tipo de violencia de género que se sanciona, pero no se previene. </a:t>
            </a:r>
          </a:p>
          <a:p>
            <a:pPr algn="just"/>
            <a:r>
              <a:rPr lang="es-CL" sz="2000" dirty="0" smtClean="0"/>
              <a:t>03. Nuevas normas para la reducción de la exposición a radiación derivada de pruebas radiológicas, ¿es suficiente?</a:t>
            </a:r>
          </a:p>
          <a:p>
            <a:pPr algn="just"/>
            <a:r>
              <a:rPr lang="es-CL" sz="2000" dirty="0" smtClean="0"/>
              <a:t>02. Construyendo y edificando el derecho humano a la protección de la salud</a:t>
            </a:r>
          </a:p>
          <a:p>
            <a:pPr algn="just"/>
            <a:r>
              <a:rPr lang="es-CL" sz="2000" dirty="0" smtClean="0"/>
              <a:t>01. Determinantes comerciales de la salud: desequilibrios de poder que cuestan caros.</a:t>
            </a:r>
          </a:p>
        </p:txBody>
      </p:sp>
    </p:spTree>
    <p:extLst>
      <p:ext uri="{BB962C8B-B14F-4D97-AF65-F5344CB8AC3E}">
        <p14:creationId xmlns:p14="http://schemas.microsoft.com/office/powerpoint/2010/main" val="343737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5232"/>
            <a:ext cx="4343797" cy="578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95536" y="548680"/>
            <a:ext cx="3744416" cy="6001643"/>
          </a:xfrm>
          <a:prstGeom prst="rect">
            <a:avLst/>
          </a:prstGeom>
          <a:noFill/>
        </p:spPr>
        <p:txBody>
          <a:bodyPr wrap="square" rtlCol="0">
            <a:spAutoFit/>
          </a:bodyPr>
          <a:lstStyle/>
          <a:p>
            <a:r>
              <a:rPr lang="es-CL" sz="2400" b="1" dirty="0" smtClean="0"/>
              <a:t>Gaceta Sanitaria</a:t>
            </a:r>
            <a:r>
              <a:rPr lang="es-CL" sz="2400" dirty="0" smtClean="0"/>
              <a:t> es la revista científica y órgano de expresión de la Sociedad Española de Salud Pública y Administración Sanitaria (SESPAS).</a:t>
            </a:r>
            <a:br>
              <a:rPr lang="es-CL" sz="2400" dirty="0" smtClean="0"/>
            </a:br>
            <a:r>
              <a:rPr lang="es-CL" sz="2400" dirty="0" smtClean="0"/>
              <a:t/>
            </a:r>
            <a:br>
              <a:rPr lang="es-CL" sz="2400" dirty="0" smtClean="0"/>
            </a:br>
            <a:r>
              <a:rPr lang="es-CL" sz="2400" dirty="0" smtClean="0"/>
              <a:t>Acepta para su publicación artículos en </a:t>
            </a:r>
            <a:r>
              <a:rPr lang="es-CL" sz="2400" b="1" dirty="0" smtClean="0"/>
              <a:t>español e inglés</a:t>
            </a:r>
            <a:r>
              <a:rPr lang="es-CL" sz="2400" dirty="0" smtClean="0"/>
              <a:t>. </a:t>
            </a:r>
          </a:p>
          <a:p>
            <a:endParaRPr lang="es-ES" sz="2400" dirty="0" smtClean="0"/>
          </a:p>
          <a:p>
            <a:r>
              <a:rPr lang="es-ES" sz="2400" dirty="0" smtClean="0"/>
              <a:t>Nace en el año 1860 a cargo del Ayuntamiento de Barcelona y luego pasa a cargo de SESPAS en los años 80´s </a:t>
            </a:r>
            <a:endParaRPr lang="es-CL" sz="2400" dirty="0"/>
          </a:p>
        </p:txBody>
      </p:sp>
    </p:spTree>
    <p:extLst>
      <p:ext uri="{BB962C8B-B14F-4D97-AF65-F5344CB8AC3E}">
        <p14:creationId xmlns:p14="http://schemas.microsoft.com/office/powerpoint/2010/main" val="605529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603" y="404664"/>
            <a:ext cx="8712968" cy="6247864"/>
          </a:xfrm>
          <a:prstGeom prst="rect">
            <a:avLst/>
          </a:prstGeom>
        </p:spPr>
        <p:txBody>
          <a:bodyPr wrap="square">
            <a:spAutoFit/>
          </a:bodyPr>
          <a:lstStyle/>
          <a:p>
            <a:pPr algn="just"/>
            <a:r>
              <a:rPr lang="es-CL" sz="2000" dirty="0" smtClean="0"/>
              <a:t>12. Mensajes sobre alimentación y salud: mitificación, falta de evidencias y escepticismo</a:t>
            </a:r>
          </a:p>
          <a:p>
            <a:pPr algn="just"/>
            <a:r>
              <a:rPr lang="es-CL" sz="2000" dirty="0" smtClean="0"/>
              <a:t>11. Desigualdades de ingresos y salud en la América Latina urbana: ¿Qué pueden hacer las ciudades para mejorar la calidad de vida y la salud de las comunidades de bajos ingresos?</a:t>
            </a:r>
          </a:p>
          <a:p>
            <a:pPr algn="just"/>
            <a:r>
              <a:rPr lang="es-CL" sz="2000" b="1" dirty="0" smtClean="0">
                <a:solidFill>
                  <a:srgbClr val="FF0000"/>
                </a:solidFill>
              </a:rPr>
              <a:t>10. Ciudadanía en salud (MÉXICO)</a:t>
            </a:r>
          </a:p>
          <a:p>
            <a:pPr algn="just"/>
            <a:r>
              <a:rPr lang="es-CL" sz="2000" dirty="0" smtClean="0"/>
              <a:t>09. Ética en, de y para la salud pública</a:t>
            </a:r>
          </a:p>
          <a:p>
            <a:pPr algn="just"/>
            <a:r>
              <a:rPr lang="es-CL" sz="2000" dirty="0" smtClean="0"/>
              <a:t>08. Carga de tratamiento: Anticipando un nuevo reto en nuestros pacientes con enfermedades crónicas</a:t>
            </a:r>
          </a:p>
          <a:p>
            <a:pPr algn="just"/>
            <a:r>
              <a:rPr lang="es-CL" sz="2000" dirty="0" smtClean="0"/>
              <a:t>07. ¿Por qué no yo también? No es necesario que todos los nuevos fármacos sean innovaciones</a:t>
            </a:r>
          </a:p>
          <a:p>
            <a:pPr algn="just"/>
            <a:r>
              <a:rPr lang="es-CL" sz="2000" dirty="0" smtClean="0"/>
              <a:t>06. Ni ‘anti’ ni ‘pro’: hacia un diálogo sobre la vacunación</a:t>
            </a:r>
          </a:p>
          <a:p>
            <a:pPr algn="just"/>
            <a:r>
              <a:rPr lang="es-CL" sz="2000" dirty="0" smtClean="0"/>
              <a:t>05. Establecimiento de prioridades en las políticas sanitarias y de salud.</a:t>
            </a:r>
          </a:p>
          <a:p>
            <a:pPr algn="just"/>
            <a:r>
              <a:rPr lang="es-CL" sz="2000" dirty="0" smtClean="0"/>
              <a:t>04. Acoso sexual callejero en Chile: Un tipo de violencia de género que se sanciona, pero no se previene. </a:t>
            </a:r>
          </a:p>
          <a:p>
            <a:pPr algn="just"/>
            <a:r>
              <a:rPr lang="es-CL" sz="2000" dirty="0" smtClean="0"/>
              <a:t>03. Nuevas normas para la reducción de la exposición a radiación derivada de pruebas radiológicas, ¿es suficiente?</a:t>
            </a:r>
          </a:p>
          <a:p>
            <a:pPr algn="just"/>
            <a:r>
              <a:rPr lang="es-CL" sz="2000" dirty="0" smtClean="0"/>
              <a:t>02. Construyendo y edificando el derecho humano a la protección de la salud</a:t>
            </a:r>
          </a:p>
          <a:p>
            <a:pPr algn="just"/>
            <a:r>
              <a:rPr lang="es-CL" sz="2000" dirty="0" smtClean="0"/>
              <a:t>01. Determinantes comerciales de la salud: desequilibrios de poder que cuestan caros.</a:t>
            </a:r>
          </a:p>
        </p:txBody>
      </p:sp>
    </p:spTree>
    <p:extLst>
      <p:ext uri="{BB962C8B-B14F-4D97-AF65-F5344CB8AC3E}">
        <p14:creationId xmlns:p14="http://schemas.microsoft.com/office/powerpoint/2010/main" val="2197709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603" y="404664"/>
            <a:ext cx="8712968" cy="6247864"/>
          </a:xfrm>
          <a:prstGeom prst="rect">
            <a:avLst/>
          </a:prstGeom>
        </p:spPr>
        <p:txBody>
          <a:bodyPr wrap="square">
            <a:spAutoFit/>
          </a:bodyPr>
          <a:lstStyle/>
          <a:p>
            <a:pPr algn="just"/>
            <a:r>
              <a:rPr lang="es-CL" sz="2000" dirty="0" smtClean="0"/>
              <a:t>12. Mensajes sobre alimentación y salud: mitificación, falta de evidencias y escepticismo</a:t>
            </a:r>
          </a:p>
          <a:p>
            <a:pPr algn="just"/>
            <a:r>
              <a:rPr lang="es-CL" sz="2000" dirty="0" smtClean="0"/>
              <a:t>11. Desigualdades de ingresos y salud en la América Latina urbana: ¿Qué pueden hacer las ciudades para mejorar la calidad de vida y la salud de las comunidades de bajos ingresos?</a:t>
            </a:r>
          </a:p>
          <a:p>
            <a:pPr algn="just"/>
            <a:r>
              <a:rPr lang="es-CL" sz="2000" dirty="0" smtClean="0"/>
              <a:t>10. Ciudadanía en salud (MÉXICO)</a:t>
            </a:r>
          </a:p>
          <a:p>
            <a:pPr algn="just"/>
            <a:r>
              <a:rPr lang="es-CL" sz="2000" dirty="0" smtClean="0"/>
              <a:t>09. Ética en, de y para la salud pública</a:t>
            </a:r>
          </a:p>
          <a:p>
            <a:pPr algn="just"/>
            <a:r>
              <a:rPr lang="es-CL" sz="2000" b="1" dirty="0" smtClean="0">
                <a:solidFill>
                  <a:srgbClr val="FF0000"/>
                </a:solidFill>
              </a:rPr>
              <a:t>08. Carga de tratamiento: Anticipando un nuevo reto en nuestros pacientes con enfermedades crónicas (PERÚ)</a:t>
            </a:r>
          </a:p>
          <a:p>
            <a:pPr algn="just"/>
            <a:r>
              <a:rPr lang="es-CL" sz="2000" dirty="0" smtClean="0"/>
              <a:t>07. ¿Por qué no yo también? No es necesario que todos los nuevos fármacos sean innovaciones</a:t>
            </a:r>
          </a:p>
          <a:p>
            <a:pPr algn="just"/>
            <a:r>
              <a:rPr lang="es-CL" sz="2000" dirty="0" smtClean="0"/>
              <a:t>06. Ni ‘anti’ ni ‘pro’: hacia un diálogo sobre la vacunación</a:t>
            </a:r>
          </a:p>
          <a:p>
            <a:pPr algn="just"/>
            <a:r>
              <a:rPr lang="es-CL" sz="2000" dirty="0" smtClean="0"/>
              <a:t>05. Establecimiento de prioridades en las políticas sanitarias y de salud.</a:t>
            </a:r>
          </a:p>
          <a:p>
            <a:pPr algn="just"/>
            <a:r>
              <a:rPr lang="es-CL" sz="2000" dirty="0" smtClean="0"/>
              <a:t>04. Acoso sexual callejero en Chile: Un tipo de violencia de género que se sanciona, pero no se previene. </a:t>
            </a:r>
          </a:p>
          <a:p>
            <a:pPr algn="just"/>
            <a:r>
              <a:rPr lang="es-CL" sz="2000" dirty="0" smtClean="0"/>
              <a:t>03. Nuevas normas para la reducción de la exposición a radiación derivada de pruebas radiológicas, ¿es suficiente?</a:t>
            </a:r>
          </a:p>
          <a:p>
            <a:pPr algn="just"/>
            <a:r>
              <a:rPr lang="es-CL" sz="2000" dirty="0" smtClean="0"/>
              <a:t>02. Construyendo y edificando el derecho humano a la protección de la salud</a:t>
            </a:r>
          </a:p>
          <a:p>
            <a:pPr algn="just"/>
            <a:r>
              <a:rPr lang="es-CL" sz="2000" dirty="0" smtClean="0"/>
              <a:t>01. Determinantes comerciales de la salud: desequilibrios de poder que cuestan caros.</a:t>
            </a:r>
          </a:p>
        </p:txBody>
      </p:sp>
    </p:spTree>
    <p:extLst>
      <p:ext uri="{BB962C8B-B14F-4D97-AF65-F5344CB8AC3E}">
        <p14:creationId xmlns:p14="http://schemas.microsoft.com/office/powerpoint/2010/main" val="2679503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0603" y="404664"/>
            <a:ext cx="8712968" cy="6247864"/>
          </a:xfrm>
          <a:prstGeom prst="rect">
            <a:avLst/>
          </a:prstGeom>
        </p:spPr>
        <p:txBody>
          <a:bodyPr wrap="square">
            <a:spAutoFit/>
          </a:bodyPr>
          <a:lstStyle/>
          <a:p>
            <a:pPr algn="just"/>
            <a:r>
              <a:rPr lang="es-CL" sz="2000" dirty="0" smtClean="0"/>
              <a:t>12. Mensajes sobre alimentación y salud: mitificación, falta de evidencias y escepticismo</a:t>
            </a:r>
          </a:p>
          <a:p>
            <a:pPr algn="just"/>
            <a:r>
              <a:rPr lang="es-CL" sz="2000" dirty="0" smtClean="0"/>
              <a:t>11. Desigualdades de ingresos y salud en la América Latina urbana: ¿Qué pueden hacer las ciudades para mejorar la calidad de vida y la salud de las comunidades de bajos ingresos?</a:t>
            </a:r>
          </a:p>
          <a:p>
            <a:pPr algn="just"/>
            <a:r>
              <a:rPr lang="es-CL" sz="2000" dirty="0" smtClean="0"/>
              <a:t>10. Ciudadanía en salud</a:t>
            </a:r>
          </a:p>
          <a:p>
            <a:pPr algn="just"/>
            <a:r>
              <a:rPr lang="es-CL" sz="2000" dirty="0" smtClean="0"/>
              <a:t>09. Ética en, de y para la salud pública</a:t>
            </a:r>
          </a:p>
          <a:p>
            <a:pPr algn="just"/>
            <a:r>
              <a:rPr lang="es-CL" sz="2000" dirty="0" smtClean="0"/>
              <a:t>08. Carga de tratamiento: Anticipando un nuevo reto en nuestros pacientes con enfermedades crónicas</a:t>
            </a:r>
          </a:p>
          <a:p>
            <a:pPr algn="just"/>
            <a:r>
              <a:rPr lang="es-CL" sz="2000" dirty="0" smtClean="0"/>
              <a:t>07. ¿Por qué no yo también? No es necesario que todos los nuevos fármacos sean innovaciones</a:t>
            </a:r>
          </a:p>
          <a:p>
            <a:pPr algn="just"/>
            <a:r>
              <a:rPr lang="es-CL" sz="2000" dirty="0" smtClean="0"/>
              <a:t>06. Ni ‘anti’ ni ‘pro’: hacia un diálogo sobre la vacunación</a:t>
            </a:r>
          </a:p>
          <a:p>
            <a:pPr algn="just"/>
            <a:r>
              <a:rPr lang="es-CL" sz="2000" dirty="0" smtClean="0"/>
              <a:t>05. Establecimiento de prioridades en las políticas sanitarias y de salud.</a:t>
            </a:r>
          </a:p>
          <a:p>
            <a:pPr algn="just"/>
            <a:r>
              <a:rPr lang="es-CL" sz="2000" b="1" dirty="0" smtClean="0">
                <a:solidFill>
                  <a:srgbClr val="FF0000"/>
                </a:solidFill>
              </a:rPr>
              <a:t>04. Acoso sexual callejero en Chile: Un tipo de violencia de género que se sanciona, pero no se previene. </a:t>
            </a:r>
          </a:p>
          <a:p>
            <a:pPr algn="just"/>
            <a:r>
              <a:rPr lang="es-CL" sz="2000" dirty="0" smtClean="0"/>
              <a:t>03. Nuevas normas para la reducción de la exposición a radiación derivada de pruebas radiológicas, ¿es suficiente?</a:t>
            </a:r>
          </a:p>
          <a:p>
            <a:pPr algn="just"/>
            <a:r>
              <a:rPr lang="es-CL" sz="2000" dirty="0" smtClean="0"/>
              <a:t>02. Construyendo y edificando el derecho humano a la protección de la salud</a:t>
            </a:r>
          </a:p>
          <a:p>
            <a:pPr algn="just"/>
            <a:r>
              <a:rPr lang="es-CL" sz="2000" dirty="0" smtClean="0"/>
              <a:t>01. Determinantes comerciales de la salud: desequilibrios de poder que cuestan caros.</a:t>
            </a:r>
          </a:p>
        </p:txBody>
      </p:sp>
    </p:spTree>
    <p:extLst>
      <p:ext uri="{BB962C8B-B14F-4D97-AF65-F5344CB8AC3E}">
        <p14:creationId xmlns:p14="http://schemas.microsoft.com/office/powerpoint/2010/main" val="3775736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0717" y="5877272"/>
            <a:ext cx="8798674" cy="646331"/>
          </a:xfrm>
          <a:prstGeom prst="rect">
            <a:avLst/>
          </a:prstGeom>
        </p:spPr>
        <p:txBody>
          <a:bodyPr wrap="square">
            <a:spAutoFit/>
          </a:bodyPr>
          <a:lstStyle/>
          <a:p>
            <a:pPr algn="ctr"/>
            <a:r>
              <a:rPr lang="es-CL" dirty="0"/>
              <a:t>http://www.gacetasanitaria.org/es-que-revela-sobre-el-sistema-articulo-S0213911118301079</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12" t="25713" r="3025" b="15253"/>
          <a:stretch/>
        </p:blipFill>
        <p:spPr bwMode="auto">
          <a:xfrm>
            <a:off x="475359" y="2551319"/>
            <a:ext cx="8249389" cy="332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241" t="33201" r="4173" b="41448"/>
          <a:stretch/>
        </p:blipFill>
        <p:spPr bwMode="auto">
          <a:xfrm>
            <a:off x="447717" y="188640"/>
            <a:ext cx="2680138" cy="217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2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3294" r="10745" b="13328"/>
          <a:stretch/>
        </p:blipFill>
        <p:spPr bwMode="auto">
          <a:xfrm>
            <a:off x="323528" y="314505"/>
            <a:ext cx="2880320" cy="263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481" t="14161" r="38602" b="12643"/>
          <a:stretch/>
        </p:blipFill>
        <p:spPr bwMode="auto">
          <a:xfrm>
            <a:off x="3059832" y="1692637"/>
            <a:ext cx="6060778" cy="482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923928" y="620688"/>
            <a:ext cx="4117987" cy="369332"/>
          </a:xfrm>
          <a:prstGeom prst="rect">
            <a:avLst/>
          </a:prstGeom>
        </p:spPr>
        <p:txBody>
          <a:bodyPr wrap="none">
            <a:spAutoFit/>
          </a:bodyPr>
          <a:lstStyle/>
          <a:p>
            <a:r>
              <a:rPr lang="es-CL" dirty="0"/>
              <a:t>http://www.gacetasanitaria.org/es-videos</a:t>
            </a:r>
          </a:p>
        </p:txBody>
      </p:sp>
    </p:spTree>
    <p:extLst>
      <p:ext uri="{BB962C8B-B14F-4D97-AF65-F5344CB8AC3E}">
        <p14:creationId xmlns:p14="http://schemas.microsoft.com/office/powerpoint/2010/main" val="23491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a:bodyPr>
          <a:lstStyle/>
          <a:p>
            <a:r>
              <a:rPr lang="es-CL" sz="3200" dirty="0" smtClean="0"/>
              <a:t>Editoras/es asociadas/os en España</a:t>
            </a:r>
            <a:endParaRPr lang="es-CL"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7406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39" t="21196" r="24650" b="23732"/>
          <a:stretch/>
        </p:blipFill>
        <p:spPr bwMode="auto">
          <a:xfrm>
            <a:off x="26326" y="620688"/>
            <a:ext cx="9117674" cy="54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7544" y="4147817"/>
            <a:ext cx="8352928" cy="144016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bg1"/>
                </a:solidFill>
                <a:latin typeface="Century Gothic" pitchFamily="34" charset="0"/>
              </a:rPr>
              <a:t>Contacto: mecarrasco@udec.cl</a:t>
            </a:r>
            <a:endParaRPr lang="es-CL" sz="3200" dirty="0" smtClean="0">
              <a:solidFill>
                <a:schemeClr val="bg1"/>
              </a:solidFill>
              <a:latin typeface="Century Gothic" pitchFamily="34" charset="0"/>
            </a:endParaRPr>
          </a:p>
        </p:txBody>
      </p:sp>
    </p:spTree>
    <p:extLst>
      <p:ext uri="{BB962C8B-B14F-4D97-AF65-F5344CB8AC3E}">
        <p14:creationId xmlns:p14="http://schemas.microsoft.com/office/powerpoint/2010/main" val="2594636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87666" y="428178"/>
            <a:ext cx="8604813" cy="1938992"/>
          </a:xfrm>
          <a:prstGeom prst="rect">
            <a:avLst/>
          </a:prstGeom>
        </p:spPr>
        <p:txBody>
          <a:bodyPr wrap="square">
            <a:spAutoFit/>
          </a:bodyPr>
          <a:lstStyle/>
          <a:p>
            <a:pPr algn="just"/>
            <a:r>
              <a:rPr lang="es-CL" sz="2400" dirty="0" smtClean="0"/>
              <a:t>Los </a:t>
            </a:r>
            <a:r>
              <a:rPr lang="es-CL" sz="2400" dirty="0"/>
              <a:t>esfuerzos en </a:t>
            </a:r>
            <a:r>
              <a:rPr lang="es-CL" sz="2400" dirty="0" err="1" smtClean="0"/>
              <a:t>ALyC</a:t>
            </a:r>
            <a:r>
              <a:rPr lang="es-CL" sz="2400" dirty="0" smtClean="0"/>
              <a:t> </a:t>
            </a:r>
            <a:r>
              <a:rPr lang="es-CL" sz="2400" dirty="0"/>
              <a:t>actualmente van dirigidos hacia varios objetivos: </a:t>
            </a:r>
            <a:endParaRPr lang="es-CL" sz="2400" dirty="0" smtClean="0"/>
          </a:p>
          <a:p>
            <a:pPr algn="just"/>
            <a:endParaRPr lang="es-CL" sz="2400" dirty="0" smtClean="0"/>
          </a:p>
          <a:p>
            <a:pPr marL="285750" indent="-285750" algn="just">
              <a:buFont typeface="Arial" panose="020B0604020202020204" pitchFamily="34" charset="0"/>
              <a:buChar char="•"/>
            </a:pPr>
            <a:r>
              <a:rPr lang="es-CL" sz="2400" dirty="0" smtClean="0"/>
              <a:t>Lograr </a:t>
            </a:r>
            <a:r>
              <a:rPr lang="es-CL" sz="2400" dirty="0"/>
              <a:t>la cobertura universal a la atención sanitaria de manera justa y </a:t>
            </a:r>
            <a:r>
              <a:rPr lang="es-CL" sz="2400" dirty="0" smtClean="0"/>
              <a:t>progresiva. </a:t>
            </a:r>
          </a:p>
        </p:txBody>
      </p:sp>
    </p:spTree>
    <p:extLst>
      <p:ext uri="{BB962C8B-B14F-4D97-AF65-F5344CB8AC3E}">
        <p14:creationId xmlns:p14="http://schemas.microsoft.com/office/powerpoint/2010/main" val="4052910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87666" y="428178"/>
            <a:ext cx="8604813" cy="4154984"/>
          </a:xfrm>
          <a:prstGeom prst="rect">
            <a:avLst/>
          </a:prstGeom>
        </p:spPr>
        <p:txBody>
          <a:bodyPr wrap="square">
            <a:spAutoFit/>
          </a:bodyPr>
          <a:lstStyle/>
          <a:p>
            <a:pPr algn="just"/>
            <a:r>
              <a:rPr lang="es-CL" sz="2400" dirty="0" smtClean="0">
                <a:solidFill>
                  <a:schemeClr val="bg1">
                    <a:lumMod val="75000"/>
                  </a:schemeClr>
                </a:solidFill>
              </a:rPr>
              <a:t>Los </a:t>
            </a:r>
            <a:r>
              <a:rPr lang="es-CL" sz="2400" dirty="0">
                <a:solidFill>
                  <a:schemeClr val="bg1">
                    <a:lumMod val="75000"/>
                  </a:schemeClr>
                </a:solidFill>
              </a:rPr>
              <a:t>esfuerzos en </a:t>
            </a:r>
            <a:r>
              <a:rPr lang="es-CL" sz="2400" dirty="0" err="1" smtClean="0">
                <a:solidFill>
                  <a:schemeClr val="bg1">
                    <a:lumMod val="75000"/>
                  </a:schemeClr>
                </a:solidFill>
              </a:rPr>
              <a:t>ALyC</a:t>
            </a:r>
            <a:r>
              <a:rPr lang="es-CL" sz="2400" dirty="0" smtClean="0">
                <a:solidFill>
                  <a:schemeClr val="bg1">
                    <a:lumMod val="75000"/>
                  </a:schemeClr>
                </a:solidFill>
              </a:rPr>
              <a:t> </a:t>
            </a:r>
            <a:r>
              <a:rPr lang="es-CL" sz="2400" dirty="0">
                <a:solidFill>
                  <a:schemeClr val="bg1">
                    <a:lumMod val="75000"/>
                  </a:schemeClr>
                </a:solidFill>
              </a:rPr>
              <a:t>actualmente van dirigidos hacia varios objetivos: </a:t>
            </a:r>
            <a:endParaRPr lang="es-CL" sz="2400" dirty="0" smtClean="0">
              <a:solidFill>
                <a:schemeClr val="bg1">
                  <a:lumMod val="75000"/>
                </a:schemeClr>
              </a:solidFill>
            </a:endParaRPr>
          </a:p>
          <a:p>
            <a:pPr algn="just"/>
            <a:endParaRPr lang="es-CL" sz="2400" dirty="0" smtClean="0">
              <a:solidFill>
                <a:schemeClr val="bg1">
                  <a:lumMod val="75000"/>
                </a:schemeClr>
              </a:solidFill>
            </a:endParaRPr>
          </a:p>
          <a:p>
            <a:pPr marL="285750" indent="-285750" algn="just">
              <a:buFont typeface="Arial" panose="020B0604020202020204" pitchFamily="34" charset="0"/>
              <a:buChar char="•"/>
            </a:pPr>
            <a:r>
              <a:rPr lang="es-CL" sz="2400" dirty="0" smtClean="0">
                <a:solidFill>
                  <a:schemeClr val="bg1">
                    <a:lumMod val="75000"/>
                  </a:schemeClr>
                </a:solidFill>
              </a:rPr>
              <a:t>Lograr </a:t>
            </a:r>
            <a:r>
              <a:rPr lang="es-CL" sz="2400" dirty="0">
                <a:solidFill>
                  <a:schemeClr val="bg1">
                    <a:lumMod val="75000"/>
                  </a:schemeClr>
                </a:solidFill>
              </a:rPr>
              <a:t>la cobertura universal a la atención sanitaria de manera justa y </a:t>
            </a:r>
            <a:r>
              <a:rPr lang="es-CL" sz="2400" dirty="0" smtClean="0">
                <a:solidFill>
                  <a:schemeClr val="bg1">
                    <a:lumMod val="75000"/>
                  </a:schemeClr>
                </a:solidFill>
              </a:rPr>
              <a:t>progresiva. </a:t>
            </a:r>
          </a:p>
          <a:p>
            <a:pPr algn="just"/>
            <a:endParaRPr lang="es-CL" sz="2400" dirty="0" smtClean="0"/>
          </a:p>
          <a:p>
            <a:pPr marL="285750" indent="-285750" algn="just">
              <a:buFont typeface="Arial" panose="020B0604020202020204" pitchFamily="34" charset="0"/>
              <a:buChar char="•"/>
            </a:pPr>
            <a:r>
              <a:rPr lang="es-CL" sz="2400" dirty="0" smtClean="0"/>
              <a:t>Fortalecer </a:t>
            </a:r>
            <a:r>
              <a:rPr lang="es-CL" sz="2400" dirty="0"/>
              <a:t>los servicios de salud materno- infantiles en la región, en especial en lo referido al monitoreo del progreso regional, la calidad de sus datos, la representatividad de los mismos, la </a:t>
            </a:r>
            <a:r>
              <a:rPr lang="es-CL" sz="2400" dirty="0" err="1"/>
              <a:t>subnotificación</a:t>
            </a:r>
            <a:r>
              <a:rPr lang="es-CL" sz="2400" dirty="0"/>
              <a:t> de casos críticos en el sector privado de salud entre </a:t>
            </a:r>
            <a:r>
              <a:rPr lang="es-CL" sz="2400" dirty="0" smtClean="0"/>
              <a:t>otros. </a:t>
            </a:r>
          </a:p>
        </p:txBody>
      </p:sp>
    </p:spTree>
    <p:extLst>
      <p:ext uri="{BB962C8B-B14F-4D97-AF65-F5344CB8AC3E}">
        <p14:creationId xmlns:p14="http://schemas.microsoft.com/office/powerpoint/2010/main" val="1514216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87666" y="428178"/>
            <a:ext cx="8604813" cy="5632311"/>
          </a:xfrm>
          <a:prstGeom prst="rect">
            <a:avLst/>
          </a:prstGeom>
        </p:spPr>
        <p:txBody>
          <a:bodyPr wrap="square">
            <a:spAutoFit/>
          </a:bodyPr>
          <a:lstStyle/>
          <a:p>
            <a:pPr algn="just"/>
            <a:r>
              <a:rPr lang="es-CL" sz="2400" dirty="0" smtClean="0">
                <a:solidFill>
                  <a:schemeClr val="bg1">
                    <a:lumMod val="75000"/>
                  </a:schemeClr>
                </a:solidFill>
              </a:rPr>
              <a:t>Los </a:t>
            </a:r>
            <a:r>
              <a:rPr lang="es-CL" sz="2400" dirty="0">
                <a:solidFill>
                  <a:schemeClr val="bg1">
                    <a:lumMod val="75000"/>
                  </a:schemeClr>
                </a:solidFill>
              </a:rPr>
              <a:t>esfuerzos en </a:t>
            </a:r>
            <a:r>
              <a:rPr lang="es-CL" sz="2400" dirty="0" err="1" smtClean="0">
                <a:solidFill>
                  <a:schemeClr val="bg1">
                    <a:lumMod val="75000"/>
                  </a:schemeClr>
                </a:solidFill>
              </a:rPr>
              <a:t>ALyC</a:t>
            </a:r>
            <a:r>
              <a:rPr lang="es-CL" sz="2400" dirty="0" smtClean="0">
                <a:solidFill>
                  <a:schemeClr val="bg1">
                    <a:lumMod val="75000"/>
                  </a:schemeClr>
                </a:solidFill>
              </a:rPr>
              <a:t> </a:t>
            </a:r>
            <a:r>
              <a:rPr lang="es-CL" sz="2400" dirty="0">
                <a:solidFill>
                  <a:schemeClr val="bg1">
                    <a:lumMod val="75000"/>
                  </a:schemeClr>
                </a:solidFill>
              </a:rPr>
              <a:t>actualmente van dirigidos hacia varios objetivos: </a:t>
            </a:r>
            <a:endParaRPr lang="es-CL" sz="2400" dirty="0" smtClean="0">
              <a:solidFill>
                <a:schemeClr val="bg1">
                  <a:lumMod val="75000"/>
                </a:schemeClr>
              </a:solidFill>
            </a:endParaRPr>
          </a:p>
          <a:p>
            <a:pPr algn="just"/>
            <a:endParaRPr lang="es-CL" sz="2400" dirty="0" smtClean="0">
              <a:solidFill>
                <a:schemeClr val="bg1">
                  <a:lumMod val="75000"/>
                </a:schemeClr>
              </a:solidFill>
            </a:endParaRPr>
          </a:p>
          <a:p>
            <a:pPr marL="285750" indent="-285750" algn="just">
              <a:buFont typeface="Arial" panose="020B0604020202020204" pitchFamily="34" charset="0"/>
              <a:buChar char="•"/>
            </a:pPr>
            <a:r>
              <a:rPr lang="es-CL" sz="2400" dirty="0" smtClean="0">
                <a:solidFill>
                  <a:schemeClr val="bg1">
                    <a:lumMod val="75000"/>
                  </a:schemeClr>
                </a:solidFill>
              </a:rPr>
              <a:t>Lograr </a:t>
            </a:r>
            <a:r>
              <a:rPr lang="es-CL" sz="2400" dirty="0">
                <a:solidFill>
                  <a:schemeClr val="bg1">
                    <a:lumMod val="75000"/>
                  </a:schemeClr>
                </a:solidFill>
              </a:rPr>
              <a:t>la cobertura universal a la atención sanitaria de manera justa y </a:t>
            </a:r>
            <a:r>
              <a:rPr lang="es-CL" sz="2400" dirty="0" smtClean="0">
                <a:solidFill>
                  <a:schemeClr val="bg1">
                    <a:lumMod val="75000"/>
                  </a:schemeClr>
                </a:solidFill>
              </a:rPr>
              <a:t>progresiva. </a:t>
            </a:r>
          </a:p>
          <a:p>
            <a:pPr algn="just"/>
            <a:endParaRPr lang="es-CL" sz="2400" dirty="0" smtClean="0">
              <a:solidFill>
                <a:schemeClr val="bg1">
                  <a:lumMod val="75000"/>
                </a:schemeClr>
              </a:solidFill>
            </a:endParaRPr>
          </a:p>
          <a:p>
            <a:pPr marL="285750" indent="-285750" algn="just">
              <a:buFont typeface="Arial" panose="020B0604020202020204" pitchFamily="34" charset="0"/>
              <a:buChar char="•"/>
            </a:pPr>
            <a:r>
              <a:rPr lang="es-CL" sz="2400" dirty="0" smtClean="0">
                <a:solidFill>
                  <a:schemeClr val="bg1">
                    <a:lumMod val="75000"/>
                  </a:schemeClr>
                </a:solidFill>
              </a:rPr>
              <a:t>Fortalecer </a:t>
            </a:r>
            <a:r>
              <a:rPr lang="es-CL" sz="2400" dirty="0">
                <a:solidFill>
                  <a:schemeClr val="bg1">
                    <a:lumMod val="75000"/>
                  </a:schemeClr>
                </a:solidFill>
              </a:rPr>
              <a:t>los servicios de salud materno- infantiles en la región, en especial en lo referido al monitoreo del progreso regional, la calidad de sus datos, la representatividad de los mismos, la </a:t>
            </a:r>
            <a:r>
              <a:rPr lang="es-CL" sz="2400" dirty="0" err="1">
                <a:solidFill>
                  <a:schemeClr val="bg1">
                    <a:lumMod val="75000"/>
                  </a:schemeClr>
                </a:solidFill>
              </a:rPr>
              <a:t>subnotificación</a:t>
            </a:r>
            <a:r>
              <a:rPr lang="es-CL" sz="2400" dirty="0">
                <a:solidFill>
                  <a:schemeClr val="bg1">
                    <a:lumMod val="75000"/>
                  </a:schemeClr>
                </a:solidFill>
              </a:rPr>
              <a:t> de casos críticos en el sector privado de salud entre </a:t>
            </a:r>
            <a:r>
              <a:rPr lang="es-CL" sz="2400" dirty="0" smtClean="0">
                <a:solidFill>
                  <a:schemeClr val="bg1">
                    <a:lumMod val="75000"/>
                  </a:schemeClr>
                </a:solidFill>
              </a:rPr>
              <a:t>otros. </a:t>
            </a:r>
          </a:p>
          <a:p>
            <a:pPr algn="just"/>
            <a:endParaRPr lang="es-CL" sz="2400" dirty="0" smtClean="0"/>
          </a:p>
          <a:p>
            <a:pPr marL="285750" indent="-285750" algn="just">
              <a:buFont typeface="Arial" panose="020B0604020202020204" pitchFamily="34" charset="0"/>
              <a:buChar char="•"/>
            </a:pPr>
            <a:r>
              <a:rPr lang="es-CL" sz="2400" dirty="0" smtClean="0"/>
              <a:t>Aumentar </a:t>
            </a:r>
            <a:r>
              <a:rPr lang="es-CL" sz="2400" dirty="0"/>
              <a:t>la atención de problemas de salud mental, teniendo en cuenta que aprox. el 65% de las personas que sufren problemas de salud mental no están recibiendo ningún tipo de </a:t>
            </a:r>
            <a:r>
              <a:rPr lang="es-CL" sz="2400" dirty="0" smtClean="0"/>
              <a:t>cuidado.  </a:t>
            </a:r>
          </a:p>
        </p:txBody>
      </p:sp>
    </p:spTree>
    <p:extLst>
      <p:ext uri="{BB962C8B-B14F-4D97-AF65-F5344CB8AC3E}">
        <p14:creationId xmlns:p14="http://schemas.microsoft.com/office/powerpoint/2010/main" val="1377483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341530" y="1340768"/>
            <a:ext cx="8460940" cy="2554545"/>
          </a:xfrm>
          <a:prstGeom prst="rect">
            <a:avLst/>
          </a:prstGeom>
        </p:spPr>
        <p:txBody>
          <a:bodyPr wrap="square">
            <a:spAutoFit/>
          </a:bodyPr>
          <a:lstStyle/>
          <a:p>
            <a:r>
              <a:rPr lang="es-CL" sz="2000" dirty="0" smtClean="0"/>
              <a:t>Se rige por el sistema de </a:t>
            </a:r>
            <a:r>
              <a:rPr lang="es-CL" sz="2000" b="1" dirty="0" smtClean="0"/>
              <a:t>revisión por pares. </a:t>
            </a:r>
          </a:p>
          <a:p>
            <a:endParaRPr lang="es-CL" sz="2000" dirty="0"/>
          </a:p>
          <a:p>
            <a:pPr algn="just"/>
            <a:r>
              <a:rPr lang="es-CL" sz="2000" b="1" dirty="0" smtClean="0"/>
              <a:t>Publica</a:t>
            </a:r>
            <a:r>
              <a:rPr lang="es-CL" sz="2000" dirty="0" smtClean="0"/>
              <a:t> trabajos Originales, Originales breves, Revisiones, Artículos de opinión, Notas de Campo, Notas Metodológicas, Protocolos, Cartas al director, Editoriales, Debates y Recensiones, referentes a todos los campos de la Salud Pública y la Administración Sanitaria; epidemiología, prevención y promoción de la salud, gestión y evaluación de políticas y de servicios, economía de la salud, salud ambiental y salud internacional.</a:t>
            </a:r>
            <a:endParaRPr lang="es-CL"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371" y="0"/>
            <a:ext cx="27733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388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65893" y="548680"/>
            <a:ext cx="8496944" cy="2246769"/>
          </a:xfrm>
          <a:prstGeom prst="rect">
            <a:avLst/>
          </a:prstGeom>
        </p:spPr>
        <p:txBody>
          <a:bodyPr wrap="square">
            <a:spAutoFit/>
          </a:bodyPr>
          <a:lstStyle/>
          <a:p>
            <a:pPr marL="285750" indent="-285750" algn="just">
              <a:buFont typeface="Arial" panose="020B0604020202020204" pitchFamily="34" charset="0"/>
              <a:buChar char="•"/>
            </a:pPr>
            <a:r>
              <a:rPr lang="es-CL" sz="2800" dirty="0" smtClean="0"/>
              <a:t>Prevenir </a:t>
            </a:r>
            <a:r>
              <a:rPr lang="es-CL" sz="2800" dirty="0"/>
              <a:t>y mejorar el manejo clínico de las enfermedades crónicas, ya que están poniendo en riesgo el desarrollo de quienes la padecen y su entorno, así como la posibilidad de cumplir sus proyectos de </a:t>
            </a:r>
            <a:r>
              <a:rPr lang="es-CL" sz="2800" dirty="0" smtClean="0"/>
              <a:t>vida. </a:t>
            </a:r>
            <a:endParaRPr lang="es-ES" sz="2000" dirty="0" smtClean="0">
              <a:solidFill>
                <a:srgbClr val="FF0000"/>
              </a:solidFill>
            </a:endParaRPr>
          </a:p>
        </p:txBody>
      </p:sp>
    </p:spTree>
    <p:extLst>
      <p:ext uri="{BB962C8B-B14F-4D97-AF65-F5344CB8AC3E}">
        <p14:creationId xmlns:p14="http://schemas.microsoft.com/office/powerpoint/2010/main" val="311134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65893" y="548680"/>
            <a:ext cx="8496944" cy="3970318"/>
          </a:xfrm>
          <a:prstGeom prst="rect">
            <a:avLst/>
          </a:prstGeom>
        </p:spPr>
        <p:txBody>
          <a:bodyPr wrap="square">
            <a:spAutoFit/>
          </a:bodyPr>
          <a:lstStyle/>
          <a:p>
            <a:pPr marL="285750" indent="-285750" algn="just">
              <a:buFont typeface="Arial" panose="020B0604020202020204" pitchFamily="34" charset="0"/>
              <a:buChar char="•"/>
            </a:pPr>
            <a:r>
              <a:rPr lang="es-CL" sz="2800" dirty="0" smtClean="0">
                <a:solidFill>
                  <a:schemeClr val="bg1">
                    <a:lumMod val="75000"/>
                  </a:schemeClr>
                </a:solidFill>
              </a:rPr>
              <a:t>Prevenir </a:t>
            </a:r>
            <a:r>
              <a:rPr lang="es-CL" sz="2800" dirty="0">
                <a:solidFill>
                  <a:schemeClr val="bg1">
                    <a:lumMod val="75000"/>
                  </a:schemeClr>
                </a:solidFill>
              </a:rPr>
              <a:t>y mejorar el manejo clínico de las enfermedades crónicas, ya que están poniendo en riesgo el desarrollo de quienes la padecen y su entorno, así como la posibilidad de cumplir sus proyectos de </a:t>
            </a:r>
            <a:r>
              <a:rPr lang="es-CL" sz="2800" dirty="0" smtClean="0">
                <a:solidFill>
                  <a:schemeClr val="bg1">
                    <a:lumMod val="75000"/>
                  </a:schemeClr>
                </a:solidFill>
              </a:rPr>
              <a:t>vida. </a:t>
            </a:r>
          </a:p>
          <a:p>
            <a:pPr algn="just"/>
            <a:endParaRPr lang="es-CL" sz="2800" dirty="0" smtClean="0"/>
          </a:p>
          <a:p>
            <a:pPr marL="285750" indent="-285750" algn="just">
              <a:buFont typeface="Arial" panose="020B0604020202020204" pitchFamily="34" charset="0"/>
              <a:buChar char="•"/>
            </a:pPr>
            <a:r>
              <a:rPr lang="es-CL" sz="2800" dirty="0" smtClean="0"/>
              <a:t>Regular </a:t>
            </a:r>
            <a:r>
              <a:rPr lang="es-CL" sz="2800" dirty="0"/>
              <a:t>de manera efectiva el uso de plaguicidas peligrosos de uso agrícola y de uso general para la </a:t>
            </a:r>
            <a:r>
              <a:rPr lang="es-CL" sz="2800" dirty="0" smtClean="0"/>
              <a:t>salud. </a:t>
            </a:r>
          </a:p>
        </p:txBody>
      </p:sp>
    </p:spTree>
    <p:extLst>
      <p:ext uri="{BB962C8B-B14F-4D97-AF65-F5344CB8AC3E}">
        <p14:creationId xmlns:p14="http://schemas.microsoft.com/office/powerpoint/2010/main" val="3544971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265893" y="548680"/>
            <a:ext cx="8496944" cy="5262979"/>
          </a:xfrm>
          <a:prstGeom prst="rect">
            <a:avLst/>
          </a:prstGeom>
        </p:spPr>
        <p:txBody>
          <a:bodyPr wrap="square">
            <a:spAutoFit/>
          </a:bodyPr>
          <a:lstStyle/>
          <a:p>
            <a:pPr marL="285750" indent="-285750" algn="just">
              <a:buFont typeface="Arial" panose="020B0604020202020204" pitchFamily="34" charset="0"/>
              <a:buChar char="•"/>
            </a:pPr>
            <a:r>
              <a:rPr lang="es-CL" sz="2800" dirty="0" smtClean="0">
                <a:solidFill>
                  <a:schemeClr val="bg1">
                    <a:lumMod val="75000"/>
                  </a:schemeClr>
                </a:solidFill>
              </a:rPr>
              <a:t>Prevenir </a:t>
            </a:r>
            <a:r>
              <a:rPr lang="es-CL" sz="2800" dirty="0">
                <a:solidFill>
                  <a:schemeClr val="bg1">
                    <a:lumMod val="75000"/>
                  </a:schemeClr>
                </a:solidFill>
              </a:rPr>
              <a:t>y mejorar el manejo clínico de las enfermedades crónicas, ya que están poniendo en riesgo el desarrollo de quienes la padecen y su entorno, así como la posibilidad de cumplir sus proyectos de </a:t>
            </a:r>
            <a:r>
              <a:rPr lang="es-CL" sz="2800" dirty="0" smtClean="0">
                <a:solidFill>
                  <a:schemeClr val="bg1">
                    <a:lumMod val="75000"/>
                  </a:schemeClr>
                </a:solidFill>
              </a:rPr>
              <a:t>vida. </a:t>
            </a:r>
          </a:p>
          <a:p>
            <a:pPr algn="just"/>
            <a:endParaRPr lang="es-CL" sz="2800" dirty="0" smtClean="0">
              <a:solidFill>
                <a:schemeClr val="bg1">
                  <a:lumMod val="75000"/>
                </a:schemeClr>
              </a:solidFill>
            </a:endParaRPr>
          </a:p>
          <a:p>
            <a:pPr marL="285750" indent="-285750" algn="just">
              <a:buFont typeface="Arial" panose="020B0604020202020204" pitchFamily="34" charset="0"/>
              <a:buChar char="•"/>
            </a:pPr>
            <a:r>
              <a:rPr lang="es-CL" sz="2800" dirty="0" smtClean="0">
                <a:solidFill>
                  <a:schemeClr val="bg1">
                    <a:lumMod val="75000"/>
                  </a:schemeClr>
                </a:solidFill>
              </a:rPr>
              <a:t>Regular </a:t>
            </a:r>
            <a:r>
              <a:rPr lang="es-CL" sz="2800" dirty="0">
                <a:solidFill>
                  <a:schemeClr val="bg1">
                    <a:lumMod val="75000"/>
                  </a:schemeClr>
                </a:solidFill>
              </a:rPr>
              <a:t>de manera efectiva el uso de plaguicidas peligrosos de uso agrícola y de uso general para la </a:t>
            </a:r>
            <a:r>
              <a:rPr lang="es-CL" sz="2800" dirty="0" smtClean="0">
                <a:solidFill>
                  <a:schemeClr val="bg1">
                    <a:lumMod val="75000"/>
                  </a:schemeClr>
                </a:solidFill>
              </a:rPr>
              <a:t>salud. </a:t>
            </a:r>
          </a:p>
          <a:p>
            <a:pPr algn="just"/>
            <a:endParaRPr lang="es-CL" sz="2800" dirty="0" smtClean="0"/>
          </a:p>
          <a:p>
            <a:pPr marL="285750" indent="-285750" algn="just">
              <a:buFont typeface="Arial" panose="020B0604020202020204" pitchFamily="34" charset="0"/>
              <a:buChar char="•"/>
            </a:pPr>
            <a:r>
              <a:rPr lang="es-CL" sz="2800" dirty="0" smtClean="0"/>
              <a:t>Evaluar </a:t>
            </a:r>
            <a:r>
              <a:rPr lang="es-CL" sz="2800" dirty="0"/>
              <a:t>las consecuencias del cambio climático en la salud de la </a:t>
            </a:r>
            <a:r>
              <a:rPr lang="es-CL" sz="2800" dirty="0" smtClean="0"/>
              <a:t>población. </a:t>
            </a:r>
            <a:endParaRPr lang="es-ES" sz="2000" dirty="0" smtClean="0">
              <a:solidFill>
                <a:srgbClr val="FF0000"/>
              </a:solidFill>
            </a:endParaRPr>
          </a:p>
        </p:txBody>
      </p:sp>
    </p:spTree>
    <p:extLst>
      <p:ext uri="{BB962C8B-B14F-4D97-AF65-F5344CB8AC3E}">
        <p14:creationId xmlns:p14="http://schemas.microsoft.com/office/powerpoint/2010/main" val="329012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467544" y="692696"/>
            <a:ext cx="8280920" cy="1384995"/>
          </a:xfrm>
          <a:prstGeom prst="rect">
            <a:avLst/>
          </a:prstGeom>
        </p:spPr>
        <p:txBody>
          <a:bodyPr wrap="square">
            <a:spAutoFit/>
          </a:bodyPr>
          <a:lstStyle/>
          <a:p>
            <a:pPr marL="285750" indent="-285750" algn="just">
              <a:buFont typeface="Arial" panose="020B0604020202020204" pitchFamily="34" charset="0"/>
              <a:buChar char="•"/>
            </a:pPr>
            <a:r>
              <a:rPr lang="es-CL" sz="2800" dirty="0" smtClean="0"/>
              <a:t>y </a:t>
            </a:r>
            <a:r>
              <a:rPr lang="es-CL" sz="2800" dirty="0"/>
              <a:t>el manejo de problemas emergentes como el ocasionado </a:t>
            </a:r>
            <a:r>
              <a:rPr lang="es-CL" sz="2800" dirty="0" smtClean="0"/>
              <a:t>por </a:t>
            </a:r>
            <a:r>
              <a:rPr lang="es-CL" sz="2800" dirty="0"/>
              <a:t>el virus de </a:t>
            </a:r>
            <a:r>
              <a:rPr lang="es-CL" sz="2800" dirty="0" err="1"/>
              <a:t>Zika</a:t>
            </a:r>
            <a:r>
              <a:rPr lang="es-CL" sz="2800" dirty="0"/>
              <a:t>, especialmente en </a:t>
            </a:r>
            <a:r>
              <a:rPr lang="es-CL" sz="2800" dirty="0" smtClean="0"/>
              <a:t>Brasil. </a:t>
            </a:r>
          </a:p>
        </p:txBody>
      </p:sp>
    </p:spTree>
    <p:extLst>
      <p:ext uri="{BB962C8B-B14F-4D97-AF65-F5344CB8AC3E}">
        <p14:creationId xmlns:p14="http://schemas.microsoft.com/office/powerpoint/2010/main" val="3640125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310840" y="404664"/>
            <a:ext cx="8496944" cy="2677656"/>
          </a:xfrm>
          <a:prstGeom prst="rect">
            <a:avLst/>
          </a:prstGeom>
        </p:spPr>
        <p:txBody>
          <a:bodyPr wrap="square">
            <a:spAutoFit/>
          </a:bodyPr>
          <a:lstStyle/>
          <a:p>
            <a:pPr marL="285750" indent="-285750" algn="just">
              <a:buFont typeface="Arial" panose="020B0604020202020204" pitchFamily="34" charset="0"/>
              <a:buChar char="•"/>
            </a:pPr>
            <a:r>
              <a:rPr lang="es-CL" sz="2800" dirty="0" smtClean="0"/>
              <a:t>Podríamos </a:t>
            </a:r>
            <a:r>
              <a:rPr lang="es-CL" sz="2800" dirty="0"/>
              <a:t>enumerar muchos más, pero no </a:t>
            </a:r>
            <a:r>
              <a:rPr lang="es-CL" sz="2800" dirty="0" smtClean="0"/>
              <a:t>podemos </a:t>
            </a:r>
            <a:r>
              <a:rPr lang="es-CL" sz="2800" dirty="0"/>
              <a:t>dejar fuera el interés y la preocupación sobre las </a:t>
            </a:r>
            <a:r>
              <a:rPr lang="es-CL" sz="2800" b="1" dirty="0">
                <a:solidFill>
                  <a:srgbClr val="FF0000"/>
                </a:solidFill>
              </a:rPr>
              <a:t>distintas formas de violencia en la zona, </a:t>
            </a:r>
            <a:r>
              <a:rPr lang="es-CL" sz="2800" dirty="0"/>
              <a:t>tanto interpersonal, intrafamiliar como contra la mujer por su pareja o expareja y sus repercusiones en la salud física y </a:t>
            </a:r>
            <a:r>
              <a:rPr lang="es-CL" sz="2800" dirty="0" smtClean="0"/>
              <a:t>psicológica.</a:t>
            </a:r>
            <a:endParaRPr lang="es-CL" sz="2800" dirty="0"/>
          </a:p>
        </p:txBody>
      </p:sp>
    </p:spTree>
    <p:extLst>
      <p:ext uri="{BB962C8B-B14F-4D97-AF65-F5344CB8AC3E}">
        <p14:creationId xmlns:p14="http://schemas.microsoft.com/office/powerpoint/2010/main" val="1524431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670678" y="1628800"/>
            <a:ext cx="7717746" cy="2246769"/>
          </a:xfrm>
          <a:prstGeom prst="rect">
            <a:avLst/>
          </a:prstGeom>
        </p:spPr>
        <p:txBody>
          <a:bodyPr wrap="square">
            <a:spAutoFit/>
          </a:bodyPr>
          <a:lstStyle/>
          <a:p>
            <a:r>
              <a:rPr lang="es-CL" sz="2800" b="1" dirty="0"/>
              <a:t>Indexada </a:t>
            </a:r>
            <a:r>
              <a:rPr lang="es-CL" sz="2800" b="1" dirty="0" smtClean="0"/>
              <a:t>en</a:t>
            </a:r>
            <a:r>
              <a:rPr lang="es-CL" sz="2800" dirty="0"/>
              <a:t> </a:t>
            </a:r>
            <a:r>
              <a:rPr lang="es-CL" sz="2800" dirty="0" smtClean="0"/>
              <a:t>la </a:t>
            </a:r>
            <a:r>
              <a:rPr lang="es-CL" sz="2800" b="1" dirty="0">
                <a:solidFill>
                  <a:srgbClr val="FF0000"/>
                </a:solidFill>
              </a:rPr>
              <a:t>Web of </a:t>
            </a:r>
            <a:r>
              <a:rPr lang="es-CL" sz="2800" b="1" dirty="0" err="1">
                <a:solidFill>
                  <a:srgbClr val="FF0000"/>
                </a:solidFill>
              </a:rPr>
              <a:t>Knowledge</a:t>
            </a:r>
            <a:r>
              <a:rPr lang="es-CL" sz="2800" b="1" dirty="0">
                <a:solidFill>
                  <a:srgbClr val="FF0000"/>
                </a:solidFill>
              </a:rPr>
              <a:t> </a:t>
            </a:r>
            <a:r>
              <a:rPr lang="es-CL" sz="2800" dirty="0"/>
              <a:t>(</a:t>
            </a:r>
            <a:r>
              <a:rPr lang="es-CL" sz="2800" dirty="0" err="1"/>
              <a:t>Science</a:t>
            </a:r>
            <a:r>
              <a:rPr lang="es-CL" sz="2800" dirty="0"/>
              <a:t> </a:t>
            </a:r>
            <a:r>
              <a:rPr lang="es-CL" sz="2800" dirty="0" err="1"/>
              <a:t>Citation</a:t>
            </a:r>
            <a:r>
              <a:rPr lang="es-CL" sz="2800" dirty="0"/>
              <a:t> </a:t>
            </a:r>
            <a:r>
              <a:rPr lang="es-CL" sz="2800" dirty="0" err="1"/>
              <a:t>Index</a:t>
            </a:r>
            <a:r>
              <a:rPr lang="es-CL" sz="2800" dirty="0"/>
              <a:t>, SCI, y Social </a:t>
            </a:r>
            <a:r>
              <a:rPr lang="es-CL" sz="2800" dirty="0" err="1"/>
              <a:t>Sciences</a:t>
            </a:r>
            <a:r>
              <a:rPr lang="es-CL" sz="2800" dirty="0"/>
              <a:t> </a:t>
            </a:r>
            <a:r>
              <a:rPr lang="es-CL" sz="2800" dirty="0" err="1"/>
              <a:t>Citation</a:t>
            </a:r>
            <a:r>
              <a:rPr lang="es-CL" sz="2800" dirty="0"/>
              <a:t> </a:t>
            </a:r>
            <a:r>
              <a:rPr lang="es-CL" sz="2800" dirty="0" err="1"/>
              <a:t>Index</a:t>
            </a:r>
            <a:r>
              <a:rPr lang="es-CL" sz="2800" dirty="0"/>
              <a:t>, SSCI), </a:t>
            </a:r>
            <a:r>
              <a:rPr lang="es-CL" sz="2800" b="1" dirty="0" err="1">
                <a:solidFill>
                  <a:srgbClr val="FF0000"/>
                </a:solidFill>
              </a:rPr>
              <a:t>Medline</a:t>
            </a:r>
            <a:r>
              <a:rPr lang="es-CL" sz="2800" b="1" dirty="0">
                <a:solidFill>
                  <a:srgbClr val="FF0000"/>
                </a:solidFill>
              </a:rPr>
              <a:t>/</a:t>
            </a:r>
            <a:r>
              <a:rPr lang="es-CL" sz="2800" b="1" dirty="0" err="1">
                <a:solidFill>
                  <a:srgbClr val="FF0000"/>
                </a:solidFill>
              </a:rPr>
              <a:t>PubMed</a:t>
            </a:r>
            <a:r>
              <a:rPr lang="es-CL" sz="2800" b="1" dirty="0">
                <a:solidFill>
                  <a:srgbClr val="FF0000"/>
                </a:solidFill>
              </a:rPr>
              <a:t>, </a:t>
            </a:r>
            <a:r>
              <a:rPr lang="es-CL" sz="2800" b="1" dirty="0" err="1">
                <a:solidFill>
                  <a:srgbClr val="FF0000"/>
                </a:solidFill>
              </a:rPr>
              <a:t>Index</a:t>
            </a:r>
            <a:r>
              <a:rPr lang="es-CL" sz="2800" b="1" dirty="0">
                <a:solidFill>
                  <a:srgbClr val="FF0000"/>
                </a:solidFill>
              </a:rPr>
              <a:t> </a:t>
            </a:r>
            <a:r>
              <a:rPr lang="es-CL" sz="2800" b="1" dirty="0" err="1">
                <a:solidFill>
                  <a:srgbClr val="FF0000"/>
                </a:solidFill>
              </a:rPr>
              <a:t>Medicus</a:t>
            </a:r>
            <a:r>
              <a:rPr lang="es-CL" sz="2800" b="1" dirty="0">
                <a:solidFill>
                  <a:srgbClr val="FF0000"/>
                </a:solidFill>
              </a:rPr>
              <a:t>, </a:t>
            </a:r>
            <a:r>
              <a:rPr lang="es-CL" sz="2800" b="1" dirty="0" err="1">
                <a:solidFill>
                  <a:srgbClr val="FF0000"/>
                </a:solidFill>
              </a:rPr>
              <a:t>Scopus</a:t>
            </a:r>
            <a:r>
              <a:rPr lang="es-CL" sz="2800" b="1" dirty="0">
                <a:solidFill>
                  <a:srgbClr val="FF0000"/>
                </a:solidFill>
              </a:rPr>
              <a:t>, </a:t>
            </a:r>
            <a:r>
              <a:rPr lang="es-CL" sz="2800" b="1" dirty="0" err="1">
                <a:solidFill>
                  <a:srgbClr val="FF0000"/>
                </a:solidFill>
              </a:rPr>
              <a:t>Scielo</a:t>
            </a:r>
            <a:r>
              <a:rPr lang="es-CL" sz="2800" b="1" dirty="0">
                <a:solidFill>
                  <a:srgbClr val="FF0000"/>
                </a:solidFill>
              </a:rPr>
              <a:t>, IBECS, </a:t>
            </a:r>
            <a:r>
              <a:rPr lang="es-CL" sz="2800" b="1" dirty="0" smtClean="0">
                <a:solidFill>
                  <a:srgbClr val="FF0000"/>
                </a:solidFill>
              </a:rPr>
              <a:t>IME, </a:t>
            </a:r>
            <a:r>
              <a:rPr lang="es-CL" sz="2800" b="1" dirty="0" err="1">
                <a:solidFill>
                  <a:srgbClr val="FF0000"/>
                </a:solidFill>
              </a:rPr>
              <a:t>Toxline</a:t>
            </a:r>
            <a:r>
              <a:rPr lang="es-CL" sz="2800" b="1" dirty="0">
                <a:solidFill>
                  <a:srgbClr val="FF0000"/>
                </a:solidFill>
              </a:rPr>
              <a:t>, </a:t>
            </a:r>
            <a:r>
              <a:rPr lang="es-CL" sz="2800" b="1" dirty="0" err="1">
                <a:solidFill>
                  <a:srgbClr val="FF0000"/>
                </a:solidFill>
              </a:rPr>
              <a:t>Cancerlit</a:t>
            </a:r>
            <a:r>
              <a:rPr lang="es-CL" sz="2800" b="1" dirty="0">
                <a:solidFill>
                  <a:srgbClr val="FF0000"/>
                </a:solidFill>
              </a:rPr>
              <a:t>, </a:t>
            </a:r>
            <a:r>
              <a:rPr lang="es-CL" sz="2800" b="1" dirty="0" err="1">
                <a:solidFill>
                  <a:srgbClr val="FF0000"/>
                </a:solidFill>
              </a:rPr>
              <a:t>Aidsline</a:t>
            </a:r>
            <a:r>
              <a:rPr lang="es-CL" sz="2800" b="1" dirty="0">
                <a:solidFill>
                  <a:srgbClr val="FF0000"/>
                </a:solidFill>
              </a:rPr>
              <a:t>, </a:t>
            </a:r>
            <a:r>
              <a:rPr lang="es-CL" sz="2800" b="1" dirty="0" err="1">
                <a:solidFill>
                  <a:srgbClr val="FF0000"/>
                </a:solidFill>
              </a:rPr>
              <a:t>Cab</a:t>
            </a:r>
            <a:r>
              <a:rPr lang="es-CL" sz="2800" b="1" dirty="0">
                <a:solidFill>
                  <a:srgbClr val="FF0000"/>
                </a:solidFill>
              </a:rPr>
              <a:t> </a:t>
            </a:r>
            <a:r>
              <a:rPr lang="es-CL" sz="2800" b="1" dirty="0" err="1">
                <a:solidFill>
                  <a:srgbClr val="FF0000"/>
                </a:solidFill>
              </a:rPr>
              <a:t>Health</a:t>
            </a:r>
            <a:r>
              <a:rPr lang="es-CL" sz="2800" b="1" dirty="0">
                <a:solidFill>
                  <a:srgbClr val="FF0000"/>
                </a:solidFill>
              </a:rPr>
              <a:t>, </a:t>
            </a:r>
            <a:r>
              <a:rPr lang="es-CL" sz="2800" b="1" dirty="0" err="1">
                <a:solidFill>
                  <a:srgbClr val="FF0000"/>
                </a:solidFill>
              </a:rPr>
              <a:t>Bibliomed</a:t>
            </a:r>
            <a:r>
              <a:rPr lang="es-CL" sz="2800" b="1" dirty="0">
                <a:solidFill>
                  <a:srgbClr val="FF0000"/>
                </a:solidFill>
              </a:rPr>
              <a:t>, Cuiden, </a:t>
            </a:r>
            <a:r>
              <a:rPr lang="es-CL" sz="2800" b="1" dirty="0" err="1">
                <a:solidFill>
                  <a:srgbClr val="FF0000"/>
                </a:solidFill>
              </a:rPr>
              <a:t>Eventline</a:t>
            </a:r>
            <a:r>
              <a:rPr lang="es-CL" sz="2800" b="1" dirty="0">
                <a:solidFill>
                  <a:srgbClr val="FF0000"/>
                </a:solidFill>
              </a:rPr>
              <a:t> y </a:t>
            </a:r>
            <a:r>
              <a:rPr lang="es-CL" sz="2800" b="1" dirty="0" err="1">
                <a:solidFill>
                  <a:srgbClr val="FF0000"/>
                </a:solidFill>
              </a:rPr>
              <a:t>Healthstar</a:t>
            </a:r>
            <a:r>
              <a:rPr lang="es-CL" sz="2800" b="1" dirty="0">
                <a:solidFill>
                  <a:srgbClr val="FF0000"/>
                </a:solidFill>
              </a:rPr>
              <a:t>. </a:t>
            </a:r>
            <a:endParaRPr lang="es-CL"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7" y="0"/>
            <a:ext cx="27733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41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370324" y="1177501"/>
            <a:ext cx="8460940" cy="2554545"/>
          </a:xfrm>
          <a:prstGeom prst="rect">
            <a:avLst/>
          </a:prstGeom>
        </p:spPr>
        <p:txBody>
          <a:bodyPr wrap="square">
            <a:spAutoFit/>
          </a:bodyPr>
          <a:lstStyle/>
          <a:p>
            <a:r>
              <a:rPr lang="es-CL" sz="2000" b="1" dirty="0"/>
              <a:t>Normas éticas</a:t>
            </a:r>
            <a:r>
              <a:rPr lang="es-CL" sz="2000" dirty="0" smtClean="0"/>
              <a:t/>
            </a:r>
            <a:br>
              <a:rPr lang="es-CL" sz="2000" dirty="0" smtClean="0"/>
            </a:br>
            <a:r>
              <a:rPr lang="es-CL" sz="2000" dirty="0" smtClean="0"/>
              <a:t>Asociada </a:t>
            </a:r>
            <a:r>
              <a:rPr lang="es-CL" sz="2000" dirty="0"/>
              <a:t>al </a:t>
            </a:r>
            <a:r>
              <a:rPr lang="es-CL" sz="2000" dirty="0" err="1"/>
              <a:t>Committee</a:t>
            </a:r>
            <a:r>
              <a:rPr lang="es-CL" sz="2000" dirty="0"/>
              <a:t> </a:t>
            </a:r>
            <a:r>
              <a:rPr lang="es-CL" sz="2000" dirty="0" err="1"/>
              <a:t>on</a:t>
            </a:r>
            <a:r>
              <a:rPr lang="es-CL" sz="2000" dirty="0"/>
              <a:t> </a:t>
            </a:r>
            <a:r>
              <a:rPr lang="es-CL" sz="2000" dirty="0" err="1"/>
              <a:t>Publication</a:t>
            </a:r>
            <a:r>
              <a:rPr lang="es-CL" sz="2000" dirty="0"/>
              <a:t> </a:t>
            </a:r>
            <a:r>
              <a:rPr lang="es-CL" sz="2000" dirty="0" err="1"/>
              <a:t>Ethics</a:t>
            </a:r>
            <a:r>
              <a:rPr lang="es-CL" sz="2000" dirty="0"/>
              <a:t> (</a:t>
            </a:r>
            <a:r>
              <a:rPr lang="es-CL" sz="2000" dirty="0" smtClean="0"/>
              <a:t>COPE) </a:t>
            </a:r>
            <a:r>
              <a:rPr lang="es-CL" sz="2000" dirty="0"/>
              <a:t>y se adhiere a los denominados Editorial </a:t>
            </a:r>
            <a:r>
              <a:rPr lang="es-CL" sz="2000" dirty="0" err="1"/>
              <a:t>Policy</a:t>
            </a:r>
            <a:r>
              <a:rPr lang="es-CL" sz="2000" dirty="0"/>
              <a:t> </a:t>
            </a:r>
            <a:r>
              <a:rPr lang="es-CL" sz="2000" dirty="0" err="1"/>
              <a:t>Statements</a:t>
            </a:r>
            <a:r>
              <a:rPr lang="es-CL" sz="2000" dirty="0"/>
              <a:t> de 21 de marzo de 2006, aprobados por el Council of </a:t>
            </a:r>
            <a:r>
              <a:rPr lang="es-CL" sz="2000" dirty="0" err="1"/>
              <a:t>Science</a:t>
            </a:r>
            <a:r>
              <a:rPr lang="es-CL" sz="2000" dirty="0"/>
              <a:t> </a:t>
            </a:r>
            <a:r>
              <a:rPr lang="es-CL" sz="2000" dirty="0" err="1" smtClean="0"/>
              <a:t>Editors</a:t>
            </a:r>
            <a:r>
              <a:rPr lang="es-CL" sz="2000" dirty="0" smtClean="0"/>
              <a:t>.</a:t>
            </a:r>
          </a:p>
          <a:p>
            <a:endParaRPr lang="es-CL" sz="2000" dirty="0" smtClean="0"/>
          </a:p>
          <a:p>
            <a:pPr algn="just"/>
            <a:r>
              <a:rPr lang="es-CL" sz="2000" dirty="0" smtClean="0"/>
              <a:t>Las normas </a:t>
            </a:r>
            <a:r>
              <a:rPr lang="es-CL" sz="2000" dirty="0"/>
              <a:t>éticas describen las políticas de la revista para asegurar un tratamiento ético y equitativo de todas las personas implicadas en el proceso de </a:t>
            </a:r>
            <a:r>
              <a:rPr lang="es-CL" sz="2000" dirty="0" smtClean="0"/>
              <a:t>publicación.</a:t>
            </a:r>
            <a:endParaRPr lang="es-CL" sz="20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637" y="0"/>
            <a:ext cx="27733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783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620561" y="1507428"/>
            <a:ext cx="8190910" cy="2677656"/>
          </a:xfrm>
          <a:prstGeom prst="rect">
            <a:avLst/>
          </a:prstGeom>
        </p:spPr>
        <p:txBody>
          <a:bodyPr wrap="square">
            <a:spAutoFit/>
          </a:bodyPr>
          <a:lstStyle/>
          <a:p>
            <a:r>
              <a:rPr lang="es-CL" sz="2800" b="1" dirty="0">
                <a:solidFill>
                  <a:srgbClr val="7030A0"/>
                </a:solidFill>
              </a:rPr>
              <a:t>Política para fomentar la igualdad de género en la publicación científica</a:t>
            </a:r>
            <a:r>
              <a:rPr lang="es-CL" sz="2800" b="1" dirty="0" smtClean="0"/>
              <a:t/>
            </a:r>
            <a:br>
              <a:rPr lang="es-CL" sz="2800" b="1" dirty="0" smtClean="0"/>
            </a:br>
            <a:r>
              <a:rPr lang="es-CL" sz="2800" b="1" dirty="0" smtClean="0"/>
              <a:t>Pretende </a:t>
            </a:r>
            <a:r>
              <a:rPr lang="es-CL" sz="2800" b="1" dirty="0"/>
              <a:t>fijar unos estándares mínimos que </a:t>
            </a:r>
            <a:r>
              <a:rPr lang="es-CL" sz="2800" b="1" dirty="0" smtClean="0"/>
              <a:t>debe seguir GS </a:t>
            </a:r>
            <a:r>
              <a:rPr lang="es-CL" sz="2800" b="1" dirty="0"/>
              <a:t>para promover la igualdad de género, de acuerdo con las recomendaciones de la Asociación Europea de Editores de </a:t>
            </a:r>
            <a:r>
              <a:rPr lang="es-CL" sz="2800" b="1" dirty="0" smtClean="0"/>
              <a:t>la Ciencia. </a:t>
            </a:r>
            <a:endParaRPr lang="es-CL"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7" y="0"/>
            <a:ext cx="27733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24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421404" y="648288"/>
            <a:ext cx="8307923" cy="3046988"/>
          </a:xfrm>
          <a:prstGeom prst="rect">
            <a:avLst/>
          </a:prstGeom>
        </p:spPr>
        <p:txBody>
          <a:bodyPr wrap="square">
            <a:spAutoFit/>
          </a:bodyPr>
          <a:lstStyle/>
          <a:p>
            <a:pPr algn="just"/>
            <a:r>
              <a:rPr lang="es-CL" sz="2400" b="1" cap="all" dirty="0"/>
              <a:t>Apelaciones y </a:t>
            </a:r>
            <a:r>
              <a:rPr lang="es-CL" sz="2400" b="1" cap="all" dirty="0" smtClean="0"/>
              <a:t>quejas</a:t>
            </a:r>
          </a:p>
          <a:p>
            <a:pPr algn="just"/>
            <a:r>
              <a:rPr lang="es-CL" sz="2400" dirty="0" smtClean="0"/>
              <a:t>Las </a:t>
            </a:r>
            <a:r>
              <a:rPr lang="es-CL" sz="2400" dirty="0"/>
              <a:t>personas autoras que deseen apelar el rechazo o presentar una queja </a:t>
            </a:r>
            <a:r>
              <a:rPr lang="es-CL" sz="2400" dirty="0" smtClean="0"/>
              <a:t>deben ponerse </a:t>
            </a:r>
            <a:r>
              <a:rPr lang="es-CL" sz="2400" dirty="0"/>
              <a:t>en contacto con </a:t>
            </a:r>
            <a:r>
              <a:rPr lang="es-CL" sz="2400" dirty="0" smtClean="0"/>
              <a:t>el director. </a:t>
            </a:r>
          </a:p>
          <a:p>
            <a:pPr algn="just"/>
            <a:endParaRPr lang="es-CL" sz="2400" b="1" dirty="0" smtClean="0">
              <a:solidFill>
                <a:srgbClr val="FF0000"/>
              </a:solidFill>
            </a:endParaRPr>
          </a:p>
          <a:p>
            <a:pPr algn="just"/>
            <a:r>
              <a:rPr lang="es-CL" sz="2400" b="1" dirty="0" smtClean="0">
                <a:solidFill>
                  <a:srgbClr val="FF0000"/>
                </a:solidFill>
              </a:rPr>
              <a:t>Defensor/a </a:t>
            </a:r>
            <a:r>
              <a:rPr lang="es-CL" sz="2400" b="1" dirty="0">
                <a:solidFill>
                  <a:srgbClr val="FF0000"/>
                </a:solidFill>
              </a:rPr>
              <a:t>de GACETA SANITARIA,</a:t>
            </a:r>
            <a:r>
              <a:rPr lang="es-CL" sz="2400" dirty="0"/>
              <a:t> responsable de atender, investigar si fuera necesario, y en todo caso dar respuesta a las reclamaciones y quejas que no hayan conseguido resolverse a través de los órganos internos de la revista. </a:t>
            </a:r>
          </a:p>
        </p:txBody>
      </p:sp>
    </p:spTree>
    <p:extLst>
      <p:ext uri="{BB962C8B-B14F-4D97-AF65-F5344CB8AC3E}">
        <p14:creationId xmlns:p14="http://schemas.microsoft.com/office/powerpoint/2010/main" val="1363401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54" t="39392" r="7449" b="7791"/>
          <a:stretch/>
        </p:blipFill>
        <p:spPr bwMode="auto">
          <a:xfrm>
            <a:off x="0" y="3732046"/>
            <a:ext cx="9144000" cy="315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771800" y="3429000"/>
            <a:ext cx="388843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376879" y="548680"/>
            <a:ext cx="5707289" cy="2862322"/>
          </a:xfrm>
          <a:prstGeom prst="rect">
            <a:avLst/>
          </a:prstGeom>
        </p:spPr>
        <p:txBody>
          <a:bodyPr wrap="square">
            <a:spAutoFit/>
          </a:bodyPr>
          <a:lstStyle/>
          <a:p>
            <a:pPr algn="just"/>
            <a:r>
              <a:rPr lang="es-CL" sz="2000" b="1" cap="all" dirty="0"/>
              <a:t>Cargos de </a:t>
            </a:r>
            <a:r>
              <a:rPr lang="es-CL" sz="2000" b="1" cap="all" dirty="0" smtClean="0"/>
              <a:t>publicación</a:t>
            </a:r>
          </a:p>
          <a:p>
            <a:pPr algn="just"/>
            <a:r>
              <a:rPr lang="es-CL" sz="2000" dirty="0" smtClean="0"/>
              <a:t>Una </a:t>
            </a:r>
            <a:r>
              <a:rPr lang="es-CL" sz="2000" dirty="0"/>
              <a:t>vez aceptado para su publicación, los artículos Originales, Revisiones, y Especiales, tendrán un coste de 450 </a:t>
            </a:r>
            <a:r>
              <a:rPr lang="es-CL" sz="2000" dirty="0" smtClean="0"/>
              <a:t>euros. </a:t>
            </a:r>
          </a:p>
          <a:p>
            <a:pPr algn="just"/>
            <a:r>
              <a:rPr lang="es-CL" sz="2000" dirty="0" smtClean="0"/>
              <a:t>El </a:t>
            </a:r>
            <a:r>
              <a:rPr lang="es-CL" sz="2000" dirty="0"/>
              <a:t>coste de los manuscritos Originales breves y Notas metodológicas es de 200 euros. </a:t>
            </a:r>
            <a:endParaRPr lang="es-CL" sz="2000" dirty="0" smtClean="0"/>
          </a:p>
          <a:p>
            <a:pPr algn="just"/>
            <a:r>
              <a:rPr lang="es-CL" sz="2000" dirty="0" smtClean="0"/>
              <a:t>Las </a:t>
            </a:r>
            <a:r>
              <a:rPr lang="es-CL" sz="2000" dirty="0"/>
              <a:t>Notas de campo, Cartas al director, Editoriales, Debates y otras secciones complementarias (Recensiones…) estarán exentas de pago</a:t>
            </a:r>
            <a:r>
              <a:rPr lang="es-CL" sz="2000" dirty="0" smtClean="0"/>
              <a: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637" y="0"/>
            <a:ext cx="27733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259632" y="3677252"/>
            <a:ext cx="4536504" cy="1015663"/>
          </a:xfrm>
          <a:prstGeom prst="rect">
            <a:avLst/>
          </a:prstGeom>
        </p:spPr>
        <p:txBody>
          <a:bodyPr wrap="square">
            <a:spAutoFit/>
          </a:bodyPr>
          <a:lstStyle/>
          <a:p>
            <a:pPr algn="ctr"/>
            <a:r>
              <a:rPr lang="es-ES" sz="2000" b="1" dirty="0">
                <a:solidFill>
                  <a:schemeClr val="accent5">
                    <a:lumMod val="50000"/>
                  </a:schemeClr>
                </a:solidFill>
              </a:rPr>
              <a:t>Este costo supone el 25% del gasto </a:t>
            </a:r>
            <a:r>
              <a:rPr lang="es-ES" sz="2000" b="1" dirty="0" smtClean="0">
                <a:solidFill>
                  <a:schemeClr val="accent5">
                    <a:lumMod val="50000"/>
                  </a:schemeClr>
                </a:solidFill>
              </a:rPr>
              <a:t>editorial (ELSEVIER) y </a:t>
            </a:r>
            <a:r>
              <a:rPr lang="es-ES" sz="2000" b="1" dirty="0">
                <a:solidFill>
                  <a:schemeClr val="accent5">
                    <a:lumMod val="50000"/>
                  </a:schemeClr>
                </a:solidFill>
              </a:rPr>
              <a:t>el 75% lo asume SESPAS</a:t>
            </a:r>
          </a:p>
        </p:txBody>
      </p:sp>
      <p:sp>
        <p:nvSpPr>
          <p:cNvPr id="7" name="6 Rectángulo"/>
          <p:cNvSpPr/>
          <p:nvPr/>
        </p:nvSpPr>
        <p:spPr>
          <a:xfrm>
            <a:off x="6783850" y="2100830"/>
            <a:ext cx="1946936"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2000" b="1" dirty="0" smtClean="0">
                <a:solidFill>
                  <a:schemeClr val="bg1"/>
                </a:solidFill>
              </a:rPr>
              <a:t>PRESUPUESTO </a:t>
            </a:r>
          </a:p>
          <a:p>
            <a:pPr algn="ctr"/>
            <a:r>
              <a:rPr lang="es-ES" sz="2000" b="1" dirty="0" smtClean="0">
                <a:solidFill>
                  <a:schemeClr val="bg1"/>
                </a:solidFill>
              </a:rPr>
              <a:t>ANUAL </a:t>
            </a:r>
          </a:p>
          <a:p>
            <a:pPr algn="ctr"/>
            <a:r>
              <a:rPr lang="es-ES" sz="2000" b="1" dirty="0" smtClean="0">
                <a:solidFill>
                  <a:schemeClr val="bg1"/>
                </a:solidFill>
              </a:rPr>
              <a:t>SESPAS A GS</a:t>
            </a:r>
          </a:p>
          <a:p>
            <a:pPr algn="ctr"/>
            <a:endParaRPr lang="es-ES" sz="2000" b="1" dirty="0" smtClean="0">
              <a:solidFill>
                <a:schemeClr val="bg1"/>
              </a:solidFill>
            </a:endParaRPr>
          </a:p>
          <a:p>
            <a:pPr algn="ctr"/>
            <a:r>
              <a:rPr lang="es-ES" sz="2000" b="1" dirty="0" smtClean="0">
                <a:solidFill>
                  <a:schemeClr val="bg1"/>
                </a:solidFill>
              </a:rPr>
              <a:t>75.000 euros</a:t>
            </a:r>
            <a:endParaRPr lang="es-ES" sz="2000" b="1" dirty="0">
              <a:solidFill>
                <a:schemeClr val="bg1"/>
              </a:solidFill>
            </a:endParaRPr>
          </a:p>
        </p:txBody>
      </p:sp>
    </p:spTree>
    <p:extLst>
      <p:ext uri="{BB962C8B-B14F-4D97-AF65-F5344CB8AC3E}">
        <p14:creationId xmlns:p14="http://schemas.microsoft.com/office/powerpoint/2010/main" val="14510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2051</Words>
  <Application>Microsoft Office PowerPoint</Application>
  <PresentationFormat>Presentación en pantalla (4:3)</PresentationFormat>
  <Paragraphs>201</Paragraphs>
  <Slides>44</Slides>
  <Notes>20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Editoras/es asociadas/os e invitados/s de España Marzo 2016 a la fecha</vt:lpstr>
      <vt:lpstr>Editoras/es en Latinoamérica Marzo 2016 a la fecha</vt:lpstr>
      <vt:lpstr>Presentación de PowerPoint</vt:lpstr>
      <vt:lpstr>Evolución del Factor de Impacto</vt:lpstr>
      <vt:lpstr>Presentación de PowerPoint</vt:lpstr>
      <vt:lpstr>Presentación de PowerPoint</vt:lpstr>
      <vt:lpstr>Presentación de PowerPoint</vt:lpstr>
      <vt:lpstr>Presentación de PowerPoint</vt:lpstr>
      <vt:lpstr>Editoras/es en Latinoamérica Marzo 2016 a la fecha</vt:lpstr>
      <vt:lpstr>Presentación de PowerPoint</vt:lpstr>
      <vt:lpstr>Presentación de PowerPoint</vt:lpstr>
      <vt:lpstr>Presentación de PowerPoint</vt:lpstr>
      <vt:lpstr>Presentación de PowerPoint</vt:lpstr>
      <vt:lpstr>Presentación de PowerPoint</vt:lpstr>
      <vt:lpstr>Editoras/es asociadas/os en España</vt:lpstr>
      <vt:lpstr>Presentación de PowerPoint</vt:lpstr>
      <vt:lpstr>Presentación de PowerPoint</vt:lpstr>
      <vt:lpstr>Presentación de PowerPoint</vt:lpstr>
      <vt:lpstr>Presentación de PowerPoint</vt:lpstr>
      <vt:lpstr>Presentación de PowerPoint</vt:lpstr>
      <vt:lpstr>Presentación de PowerPoint</vt:lpstr>
      <vt:lpstr>Editoras/es asociadas/os en España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Mercedes Carrasco</dc:creator>
  <cp:lastModifiedBy>Mercedes</cp:lastModifiedBy>
  <cp:revision>57</cp:revision>
  <dcterms:created xsi:type="dcterms:W3CDTF">2020-01-07T15:51:02Z</dcterms:created>
  <dcterms:modified xsi:type="dcterms:W3CDTF">2020-01-10T10:57:43Z</dcterms:modified>
</cp:coreProperties>
</file>