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8" r:id="rId6"/>
    <p:sldId id="260" r:id="rId7"/>
    <p:sldId id="301" r:id="rId8"/>
    <p:sldId id="302" r:id="rId9"/>
    <p:sldId id="303" r:id="rId10"/>
    <p:sldId id="284" r:id="rId11"/>
    <p:sldId id="313" r:id="rId12"/>
    <p:sldId id="314" r:id="rId13"/>
    <p:sldId id="315" r:id="rId14"/>
    <p:sldId id="316" r:id="rId15"/>
    <p:sldId id="317" r:id="rId16"/>
    <p:sldId id="319" r:id="rId17"/>
    <p:sldId id="311" r:id="rId18"/>
    <p:sldId id="286" r:id="rId19"/>
    <p:sldId id="306" r:id="rId20"/>
    <p:sldId id="305" r:id="rId21"/>
    <p:sldId id="304" r:id="rId22"/>
    <p:sldId id="309" r:id="rId23"/>
    <p:sldId id="294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B90963-EEE2-46E2-9C78-90DC1DD1C399}">
          <p14:sldIdLst>
            <p14:sldId id="298"/>
            <p14:sldId id="308"/>
            <p14:sldId id="260"/>
            <p14:sldId id="301"/>
            <p14:sldId id="302"/>
            <p14:sldId id="303"/>
            <p14:sldId id="284"/>
            <p14:sldId id="313"/>
            <p14:sldId id="314"/>
            <p14:sldId id="315"/>
            <p14:sldId id="316"/>
            <p14:sldId id="317"/>
            <p14:sldId id="319"/>
            <p14:sldId id="311"/>
            <p14:sldId id="286"/>
            <p14:sldId id="306"/>
            <p14:sldId id="305"/>
            <p14:sldId id="304"/>
            <p14:sldId id="309"/>
            <p14:sldId id="294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C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/>
      <dgm:t>
        <a:bodyPr/>
        <a:lstStyle/>
        <a:p>
          <a:r>
            <a:rPr lang="es-ES_tradnl" sz="1200" b="1" noProof="0"/>
            <a:t>Analítica descriptiva</a:t>
          </a: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 custT="1"/>
      <dgm:spPr/>
      <dgm:t>
        <a:bodyPr/>
        <a:lstStyle/>
        <a:p>
          <a:endParaRPr lang="es-ES_tradnl" sz="1600" noProof="0" dirty="0"/>
        </a:p>
        <a:p>
          <a:endParaRPr lang="es-ES_tradnl" sz="1600" noProof="0" dirty="0"/>
        </a:p>
        <a:p>
          <a:endParaRPr lang="es-ES_tradnl" sz="1600" noProof="0" dirty="0"/>
        </a:p>
        <a:p>
          <a:endParaRPr lang="es-ES_tradnl" sz="1600" noProof="0" dirty="0"/>
        </a:p>
        <a:p>
          <a:r>
            <a:rPr lang="es-ES_tradnl" sz="1600" noProof="0" dirty="0"/>
            <a:t>Análisis que permite conocer qué ha pasado en la biblioteca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s-ES_tradnl" b="1" noProof="0"/>
            <a:t>Análisis de diagnóstico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endParaRPr lang="es-ES_tradnl" sz="1600" noProof="0"/>
        </a:p>
        <a:p>
          <a:endParaRPr lang="es-ES_tradnl" sz="1600" noProof="0"/>
        </a:p>
        <a:p>
          <a:endParaRPr lang="es-ES_tradnl" sz="1600" noProof="0"/>
        </a:p>
        <a:p>
          <a:endParaRPr lang="es-ES_tradnl" sz="1600" noProof="0"/>
        </a:p>
        <a:p>
          <a:endParaRPr lang="es-ES_tradnl" sz="1600" noProof="0"/>
        </a:p>
        <a:p>
          <a:r>
            <a:rPr lang="es-ES_tradnl" sz="1600" noProof="0"/>
            <a:t>Análisis que permite responder preguntas sobre lo que pasa en la biblioteca</a:t>
          </a:r>
        </a:p>
        <a:p>
          <a:endParaRPr lang="es-ES_tradnl" sz="1600" noProof="0"/>
        </a:p>
        <a:p>
          <a:endParaRPr lang="es-ES_tradnl" sz="1600" noProof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pPr algn="ctr"/>
          <a:r>
            <a:rPr lang="es-ES_tradnl" noProof="0"/>
            <a:t>Análisis predictivo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 custT="1"/>
      <dgm:spPr/>
      <dgm:t>
        <a:bodyPr/>
        <a:lstStyle/>
        <a:p>
          <a:endParaRPr lang="es-ES_tradnl" sz="1600" noProof="0" dirty="0"/>
        </a:p>
        <a:p>
          <a:endParaRPr lang="es-ES_tradnl" sz="1600" noProof="0" dirty="0"/>
        </a:p>
        <a:p>
          <a:r>
            <a:rPr lang="es-ES_tradnl" sz="1600" noProof="0" dirty="0"/>
            <a:t>Análisis avanzado que permite entender qué pasará en la biblioteca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s-ES_tradnl" noProof="0"/>
            <a:t>Resultados operacionales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 custT="1"/>
      <dgm:spPr/>
      <dgm:t>
        <a:bodyPr/>
        <a:lstStyle/>
        <a:p>
          <a:r>
            <a:rPr lang="es-ES_tradnl" sz="1600" noProof="0" dirty="0"/>
            <a:t>          </a:t>
          </a:r>
        </a:p>
        <a:p>
          <a:r>
            <a:rPr lang="es-ES_tradnl" sz="1600" noProof="0" dirty="0"/>
            <a:t>Incorporar el análisis en los procesos operativos de la biblioteca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4" custScaleX="136499" custScaleY="639180" custLinFactNeighborX="41618"/>
      <dgm:spPr/>
    </dgm:pt>
    <dgm:pt modelId="{187D4E8C-5C91-4D00-870C-2C45D4EA263C}" type="pres">
      <dgm:prSet presAssocID="{B4F1B46E-22B2-4721-950C-8704487586DC}" presName="firstChildTx" presStyleLbl="bgAccFollowNode1" presStyleIdx="0" presStyleCnt="4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202300" custScaleY="188936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4" custScaleX="137438" custScaleY="716860" custLinFactNeighborX="27472" custLinFactNeighborY="-16510"/>
      <dgm:spPr/>
    </dgm:pt>
    <dgm:pt modelId="{10C9E3CF-3A8F-4100-8ACD-91E2373197A2}" type="pres">
      <dgm:prSet presAssocID="{F2881FB1-6580-4F21-A283-BFAA6F91D5D2}" presName="firstChildTx" presStyleLbl="bgAccFollowNode1" presStyleIdx="1" presStyleCnt="4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ScaleX="221306" custScaleY="202683" custLinFactNeighborX="-45240" custLinFactNeighborY="-4113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4" custScaleX="147823" custScaleY="732289"/>
      <dgm:spPr/>
    </dgm:pt>
    <dgm:pt modelId="{F8977219-728E-448F-AE8B-46B14F4F17DE}" type="pres">
      <dgm:prSet presAssocID="{6352CA33-6755-44BE-808F-400DA4CF80A7}" presName="firstChildTx" presStyleLbl="bgAccFollowNode1" presStyleIdx="2" presStyleCnt="4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ScaleX="230456" custScaleY="234388" custLinFactNeighborX="-98888" custLinFactNeighborY="-5159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4" custScaleX="154270" custScaleY="772886" custLinFactNeighborX="-28815" custLinFactNeighborY="-1939"/>
      <dgm:spPr/>
    </dgm:pt>
    <dgm:pt modelId="{5B88A17E-EFF5-4A04-9CC9-D2131DA9ECCC}" type="pres">
      <dgm:prSet presAssocID="{7FCE83D9-631B-4420-BBFC-CA0AFA59F747}" presName="firstChildTx" presStyleLbl="bgAccFollowNode1" presStyleIdx="3" presStyleCnt="4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ScaleX="307723" custScaleY="246018" custLinFactX="-45234" custLinFactNeighborX="-100000" custLinFactNeighborY="-14598"/>
      <dgm:spPr/>
    </dgm:pt>
  </dgm:ptLst>
  <dgm:cxnLst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E91ED11D-5D1A-4711-8940-9C861399661E}" type="presOf" srcId="{3D5CDB25-F8FA-444B-8D4A-1D29D0CBA282}" destId="{F8977219-728E-448F-AE8B-46B14F4F17DE}" srcOrd="1" destOrd="0" presId="urn:microsoft.com/office/officeart/2005/8/layout/hList9"/>
    <dgm:cxn modelId="{55E3AC40-04B5-4AA4-954B-AE95707F2354}" type="presOf" srcId="{50451020-5E1A-4778-9E8D-169182A36191}" destId="{402C2C77-A32C-4D99-9940-12535E1181F2}" srcOrd="0" destOrd="0" presId="urn:microsoft.com/office/officeart/2005/8/layout/hList9"/>
    <dgm:cxn modelId="{CADBF840-09B7-48AD-8BCF-7256854405FE}" type="presOf" srcId="{29E78340-8EBE-415C-B973-78A91A054B9C}" destId="{10C9E3CF-3A8F-4100-8ACD-91E2373197A2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4572C149-DD16-4DFA-B5F8-EB26130B2433}" type="presOf" srcId="{3D5CDB25-F8FA-444B-8D4A-1D29D0CBA282}" destId="{AD2806AC-6A03-4F05-9F4D-F72EA0E56FBF}" srcOrd="0" destOrd="0" presId="urn:microsoft.com/office/officeart/2005/8/layout/hList9"/>
    <dgm:cxn modelId="{1CC3984E-FAF2-450B-A671-CBF25A0CAFBC}" type="presOf" srcId="{7CB6360B-4022-4E96-922B-A12DE0E2A39F}" destId="{6B08AC4B-4CEC-41E5-AE19-47A4E2720563}" srcOrd="0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8A8C557B-AECE-4436-A27A-247538221558}" type="presOf" srcId="{50451020-5E1A-4778-9E8D-169182A36191}" destId="{5B88A17E-EFF5-4A04-9CC9-D2131DA9ECCC}" srcOrd="1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61D15595-0102-43D9-8B5D-9B69410C9B74}" type="presOf" srcId="{7CB6360B-4022-4E96-922B-A12DE0E2A39F}" destId="{187D4E8C-5C91-4D00-870C-2C45D4EA263C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0" destOrd="0" parTransId="{44B2858F-607B-47DF-B44B-EA7D73FDC9F2}" sibTransId="{B35ED9D1-2A17-4034-8D08-4945CA54F6C9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311348D8-FDE3-4C22-99F5-3B98C5F51F0D}" srcId="{F2881FB1-6580-4F21-A283-BFAA6F91D5D2}" destId="{29E78340-8EBE-415C-B973-78A91A054B9C}" srcOrd="0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0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0" destOrd="0" parTransId="{4C229933-AC16-44B7-98EC-4C0F07FABCB0}" sibTransId="{189DA4C5-2A22-4C71-A806-7B4AB57767CC}"/>
    <dgm:cxn modelId="{222247F4-E032-42D1-BEC6-49A7026A1296}" type="presOf" srcId="{29E78340-8EBE-415C-B973-78A91A054B9C}" destId="{F660F4B9-35DB-4256-A868-A35C6DCCF6B2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211890" y="227092"/>
          <a:ext cx="1569465" cy="3591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/>
            <a:t>Análisis que permite conocer qué ha pasado en la biblioteca</a:t>
          </a:r>
        </a:p>
      </dsp:txBody>
      <dsp:txXfrm>
        <a:off x="463004" y="227092"/>
        <a:ext cx="1318350" cy="3591218"/>
      </dsp:txXfrm>
    </dsp:sp>
    <dsp:sp modelId="{FC7ED273-8CFD-43C2-9C05-44FADF3E0637}">
      <dsp:nvSpPr>
        <dsp:cNvPr id="0" name=""/>
        <dsp:cNvSpPr/>
      </dsp:nvSpPr>
      <dsp:spPr>
        <a:xfrm>
          <a:off x="11227" y="2465"/>
          <a:ext cx="1136049" cy="1061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noProof="0"/>
            <a:t>Analítica descriptiva</a:t>
          </a:r>
        </a:p>
      </dsp:txBody>
      <dsp:txXfrm>
        <a:off x="177598" y="157845"/>
        <a:ext cx="803307" cy="750242"/>
      </dsp:txXfrm>
    </dsp:sp>
    <dsp:sp modelId="{F660F4B9-35DB-4256-A868-A35C6DCCF6B2}">
      <dsp:nvSpPr>
        <dsp:cNvPr id="0" name=""/>
        <dsp:cNvSpPr/>
      </dsp:nvSpPr>
      <dsp:spPr>
        <a:xfrm>
          <a:off x="2756927" y="134331"/>
          <a:ext cx="1591132" cy="40276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/>
            <a:t>Análisis que permite responder preguntas sobre lo que pasa en la biblioteca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/>
        </a:p>
      </dsp:txBody>
      <dsp:txXfrm>
        <a:off x="3011508" y="134331"/>
        <a:ext cx="1336551" cy="4027661"/>
      </dsp:txXfrm>
    </dsp:sp>
    <dsp:sp modelId="{FD776C1E-557E-4553-9447-49B69EEC7907}">
      <dsp:nvSpPr>
        <dsp:cNvPr id="0" name=""/>
        <dsp:cNvSpPr/>
      </dsp:nvSpPr>
      <dsp:spPr>
        <a:xfrm>
          <a:off x="2357331" y="0"/>
          <a:ext cx="1242781" cy="1138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noProof="0"/>
            <a:t>Análisis de diagnóstico</a:t>
          </a:r>
        </a:p>
      </dsp:txBody>
      <dsp:txXfrm>
        <a:off x="2539332" y="166686"/>
        <a:ext cx="878779" cy="804828"/>
      </dsp:txXfrm>
    </dsp:sp>
    <dsp:sp modelId="{AD2806AC-6A03-4F05-9F4D-F72EA0E56FBF}">
      <dsp:nvSpPr>
        <dsp:cNvPr id="0" name=""/>
        <dsp:cNvSpPr/>
      </dsp:nvSpPr>
      <dsp:spPr>
        <a:xfrm>
          <a:off x="5272795" y="227092"/>
          <a:ext cx="1840673" cy="41143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/>
            <a:t>Análisis avanzado que permite entender qué pasará en la biblioteca</a:t>
          </a:r>
        </a:p>
      </dsp:txBody>
      <dsp:txXfrm>
        <a:off x="5567303" y="227092"/>
        <a:ext cx="1546165" cy="4114348"/>
      </dsp:txXfrm>
    </dsp:sp>
    <dsp:sp modelId="{89E6DA6E-7A23-44BD-8A99-378091FF741D}">
      <dsp:nvSpPr>
        <dsp:cNvPr id="0" name=""/>
        <dsp:cNvSpPr/>
      </dsp:nvSpPr>
      <dsp:spPr>
        <a:xfrm>
          <a:off x="4988882" y="0"/>
          <a:ext cx="1294164" cy="13162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/>
            <a:t>Análisis predictivo</a:t>
          </a:r>
        </a:p>
      </dsp:txBody>
      <dsp:txXfrm>
        <a:off x="5178408" y="192760"/>
        <a:ext cx="915112" cy="930725"/>
      </dsp:txXfrm>
    </dsp:sp>
    <dsp:sp modelId="{402C2C77-A32C-4D99-9940-12535E1181F2}">
      <dsp:nvSpPr>
        <dsp:cNvPr id="0" name=""/>
        <dsp:cNvSpPr/>
      </dsp:nvSpPr>
      <dsp:spPr>
        <a:xfrm>
          <a:off x="8033184" y="216198"/>
          <a:ext cx="2004729" cy="43424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/>
            <a:t>         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/>
            <a:t>Incorporar el análisis en los procesos operativos de la biblioteca</a:t>
          </a:r>
        </a:p>
      </dsp:txBody>
      <dsp:txXfrm>
        <a:off x="8353941" y="216198"/>
        <a:ext cx="1683972" cy="4342442"/>
      </dsp:txXfrm>
    </dsp:sp>
    <dsp:sp modelId="{7453D9C8-CD6E-4AA4-8A19-7F6F667528F0}">
      <dsp:nvSpPr>
        <dsp:cNvPr id="0" name=""/>
        <dsp:cNvSpPr/>
      </dsp:nvSpPr>
      <dsp:spPr>
        <a:xfrm>
          <a:off x="7575136" y="0"/>
          <a:ext cx="1728070" cy="1381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/>
            <a:t>Resultados operacionales</a:t>
          </a:r>
        </a:p>
      </dsp:txBody>
      <dsp:txXfrm>
        <a:off x="7828206" y="202324"/>
        <a:ext cx="1221930" cy="97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29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0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94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600350-33E5-D947-A8E8-17CB974BF91F}"/>
              </a:ext>
            </a:extLst>
          </p:cNvPr>
          <p:cNvSpPr/>
          <p:nvPr/>
        </p:nvSpPr>
        <p:spPr>
          <a:xfrm>
            <a:off x="984738" y="1055077"/>
            <a:ext cx="10213145" cy="37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Users\Eric\Downloads\ITMS_Analytics_Logo_Stacked.png">
            <a:extLst>
              <a:ext uri="{FF2B5EF4-FFF2-40B4-BE49-F238E27FC236}">
                <a16:creationId xmlns:a16="http://schemas.microsoft.com/office/drawing/2014/main" id="{49ACECEC-04D6-5246-A9FA-4751025F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40" y="309652"/>
            <a:ext cx="6661920" cy="41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6">
            <a:extLst>
              <a:ext uri="{FF2B5EF4-FFF2-40B4-BE49-F238E27FC236}">
                <a16:creationId xmlns:a16="http://schemas.microsoft.com/office/drawing/2014/main" id="{7EEA3C18-6CB8-3549-85F0-373D8EBAE8D1}"/>
              </a:ext>
            </a:extLst>
          </p:cNvPr>
          <p:cNvSpPr txBox="1">
            <a:spLocks/>
          </p:cNvSpPr>
          <p:nvPr/>
        </p:nvSpPr>
        <p:spPr>
          <a:xfrm>
            <a:off x="5287108" y="5583640"/>
            <a:ext cx="5734050" cy="696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8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7298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 dirty="0"/>
              <a:t>Servicios de información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F582BF-344F-4A16-84D0-7C17316C5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739990"/>
            <a:ext cx="9740900" cy="39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7298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 dirty="0"/>
              <a:t>Benchmarking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FE07E4-9BAE-4DA8-9197-B4A1DB4B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1784260"/>
            <a:ext cx="6826250" cy="38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7298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 dirty="0"/>
              <a:t>OPAC cómo se busca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ECC583-9B42-445F-9D1E-743084903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5"/>
          <a:stretch/>
        </p:blipFill>
        <p:spPr>
          <a:xfrm>
            <a:off x="685800" y="1447800"/>
            <a:ext cx="10399782" cy="41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7298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/>
              <a:t>Descubridores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243112-C63B-47B4-AE0A-E120C4DE4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05505"/>
            <a:ext cx="10399782" cy="453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940" y="586065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/>
              <a:t>Constitución de Acervos</a:t>
            </a:r>
            <a:br>
              <a:rPr lang="es-MX" sz="3800" b="1"/>
            </a:br>
            <a:endParaRPr lang="en-US" sz="3800" b="1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E107BD-E87B-1D4B-801F-D858F166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7" y="70520"/>
            <a:ext cx="1159384" cy="1064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93457C-986F-4656-BB22-646230194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90" t="12593" r="4871" b="22407"/>
          <a:stretch/>
        </p:blipFill>
        <p:spPr>
          <a:xfrm>
            <a:off x="0" y="1465729"/>
            <a:ext cx="11806518" cy="44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158" y="188744"/>
            <a:ext cx="5569807" cy="1064024"/>
          </a:xfrm>
        </p:spPr>
        <p:txBody>
          <a:bodyPr>
            <a:noAutofit/>
          </a:bodyPr>
          <a:lstStyle/>
          <a:p>
            <a:r>
              <a:rPr lang="es-MX" b="1" dirty="0"/>
              <a:t>Normalización Entradas</a:t>
            </a:r>
            <a:endParaRPr lang="en-US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C18BEE7C-05E4-6440-9914-4EF6DE6D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9775C-8DDA-124C-9332-AEAF1A01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7" y="70520"/>
            <a:ext cx="1159384" cy="1064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DE2D98-95AE-8B4B-9D55-D81C7D5AFDAA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127B9D-2BC8-43F0-AEFA-9EBDEF6E1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881187"/>
            <a:ext cx="11906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9F5AB-9A18-4EDF-AD88-CB6A7034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Normalización de entradas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1317C1-EA3B-483B-BCA1-8DD8F30F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8765241" cy="4572000"/>
          </a:xfrm>
        </p:spPr>
        <p:txBody>
          <a:bodyPr/>
          <a:lstStyle/>
          <a:p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Las entradas localizadas para corregir se exportan desde </a:t>
            </a:r>
            <a:r>
              <a:rPr lang="es-MX" dirty="0" err="1"/>
              <a:t>Analytics</a:t>
            </a:r>
            <a:r>
              <a:rPr lang="es-MX" dirty="0"/>
              <a:t> 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endParaRPr lang="es-MX" dirty="0"/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Las entradas localizadas se corrigen usando algún editor.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C01190-341C-41EB-81F2-E8964837F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" t="57481" r="29538" b="15005"/>
          <a:stretch/>
        </p:blipFill>
        <p:spPr>
          <a:xfrm>
            <a:off x="1256180" y="2496783"/>
            <a:ext cx="8191500" cy="188595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D59FEA13-CC6A-44F6-B3B6-04BD90D22ED4}"/>
              </a:ext>
            </a:extLst>
          </p:cNvPr>
          <p:cNvSpPr/>
          <p:nvPr/>
        </p:nvSpPr>
        <p:spPr>
          <a:xfrm>
            <a:off x="6583680" y="2355925"/>
            <a:ext cx="570155" cy="82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88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158" y="188744"/>
            <a:ext cx="5569807" cy="799410"/>
          </a:xfrm>
        </p:spPr>
        <p:txBody>
          <a:bodyPr>
            <a:noAutofit/>
          </a:bodyPr>
          <a:lstStyle/>
          <a:p>
            <a:r>
              <a:rPr lang="es-MX" b="1" dirty="0"/>
              <a:t>Normalización Entradas</a:t>
            </a:r>
            <a:endParaRPr lang="en-US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C18BEE7C-05E4-6440-9914-4EF6DE6D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9775C-8DDA-124C-9332-AEAF1A01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7" y="70520"/>
            <a:ext cx="1159384" cy="1064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DE2D98-95AE-8B4B-9D55-D81C7D5AFDAA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23253B-5F83-4970-BF93-D23862FD1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98" y="1538023"/>
            <a:ext cx="10240804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158" y="188744"/>
            <a:ext cx="5569807" cy="799410"/>
          </a:xfrm>
        </p:spPr>
        <p:txBody>
          <a:bodyPr>
            <a:noAutofit/>
          </a:bodyPr>
          <a:lstStyle/>
          <a:p>
            <a:r>
              <a:rPr lang="es-MX" b="1" dirty="0"/>
              <a:t>Normalización Entradas</a:t>
            </a:r>
            <a:endParaRPr lang="en-US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C18BEE7C-05E4-6440-9914-4EF6DE6D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9775C-8DDA-124C-9332-AEAF1A01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7" y="70520"/>
            <a:ext cx="1159384" cy="1064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DE2D98-95AE-8B4B-9D55-D81C7D5AFDAA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7F0A8F-A97A-4738-9732-2C280387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71" y="1423707"/>
            <a:ext cx="10259857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0E27-8E79-40D0-9FDB-E11E5A6A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b="1" dirty="0"/>
              <a:t>Requerimientos para </a:t>
            </a:r>
            <a:r>
              <a:rPr lang="es-MX" sz="3800" b="1" dirty="0" err="1"/>
              <a:t>Analytics</a:t>
            </a:r>
            <a:r>
              <a:rPr lang="es-MX" sz="3800" b="1" dirty="0"/>
              <a:t> DSPACE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4AECA-1367-4E96-93ED-48F986F72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899" y="1805134"/>
            <a:ext cx="10437743" cy="3748088"/>
          </a:xfrm>
        </p:spPr>
        <p:txBody>
          <a:bodyPr>
            <a:normAutofit/>
          </a:bodyPr>
          <a:lstStyle/>
          <a:p>
            <a:r>
              <a:rPr lang="es-MX" sz="2800" dirty="0"/>
              <a:t>Versión 6.0 de DSPACE.</a:t>
            </a:r>
          </a:p>
          <a:p>
            <a:endParaRPr lang="es-MX" sz="2800" dirty="0"/>
          </a:p>
          <a:p>
            <a:r>
              <a:rPr lang="es-MX" sz="2800" dirty="0"/>
              <a:t>Instalar </a:t>
            </a:r>
            <a:r>
              <a:rPr lang="es-MX" sz="2800" dirty="0" err="1"/>
              <a:t>Rest</a:t>
            </a:r>
            <a:r>
              <a:rPr lang="es-MX" sz="2800" dirty="0"/>
              <a:t> en el servidor de DSPACE</a:t>
            </a:r>
          </a:p>
          <a:p>
            <a:endParaRPr lang="es-MX" sz="2800" dirty="0"/>
          </a:p>
          <a:p>
            <a:pPr marL="0" indent="0">
              <a:buNone/>
            </a:pPr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  <p:pic>
        <p:nvPicPr>
          <p:cNvPr id="6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3E343D68-4BBB-514B-8549-8E6A488A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91B858-0C65-C546-98C4-5004648467AF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EAE-8B0E-41D8-8C0E-C0B6A0B5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b="1" dirty="0"/>
              <a:t>Ejemplos de Analíticas en la Biblioteca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20FF-F17E-491E-A16D-E97B025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594119"/>
            <a:ext cx="8781222" cy="3763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800" dirty="0"/>
              <a:t>Ejemplos de </a:t>
            </a:r>
            <a:r>
              <a:rPr lang="es-MX" sz="2800" dirty="0" err="1"/>
              <a:t>Analytics</a:t>
            </a:r>
            <a:r>
              <a:rPr lang="es-MX" sz="2800" dirty="0"/>
              <a:t>.</a:t>
            </a:r>
          </a:p>
          <a:p>
            <a:pPr>
              <a:lnSpc>
                <a:spcPct val="150000"/>
              </a:lnSpc>
            </a:pP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dirty="0"/>
              <a:t>Localización y corrección de metadatos incorrectos en los repositorios DSPACE</a:t>
            </a:r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E82116EB-DF7E-4B44-9704-34EE4BDC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0BF0EA-7C7E-344C-9D97-F28078D3E200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0E27-8E79-40D0-9FDB-E11E5A6A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b="1" dirty="0"/>
              <a:t>Conclusiones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4AECA-1367-4E96-93ED-48F986F72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899" y="1805134"/>
            <a:ext cx="10437743" cy="3748088"/>
          </a:xfrm>
        </p:spPr>
        <p:txBody>
          <a:bodyPr>
            <a:normAutofit/>
          </a:bodyPr>
          <a:lstStyle/>
          <a:p>
            <a:r>
              <a:rPr lang="es-MX" sz="2800" dirty="0"/>
              <a:t>Se han mostrado ejemplos sobre cómo llevar la analítica a resultados operacionales en la biblioteca.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spc="10" dirty="0"/>
              <a:t>La analítica ya es una realidad hoy día en nuestras bibliotecas, su horizonte es desarrollarse cada día más integrándose en nuestros procesos.</a:t>
            </a:r>
          </a:p>
          <a:p>
            <a:pPr marL="0" indent="0">
              <a:buNone/>
            </a:pPr>
            <a:r>
              <a:rPr lang="es-MX" sz="2800" spc="10" dirty="0"/>
              <a:t>.</a:t>
            </a:r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  <p:pic>
        <p:nvPicPr>
          <p:cNvPr id="6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3E343D68-4BBB-514B-8549-8E6A488A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91B858-0C65-C546-98C4-5004648467AF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600350-33E5-D947-A8E8-17CB974BF91F}"/>
              </a:ext>
            </a:extLst>
          </p:cNvPr>
          <p:cNvSpPr/>
          <p:nvPr/>
        </p:nvSpPr>
        <p:spPr>
          <a:xfrm>
            <a:off x="984738" y="1055077"/>
            <a:ext cx="10213145" cy="37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Users\Eric\Downloads\ITMS_Analytics_Logo_Stacked.png">
            <a:extLst>
              <a:ext uri="{FF2B5EF4-FFF2-40B4-BE49-F238E27FC236}">
                <a16:creationId xmlns:a16="http://schemas.microsoft.com/office/drawing/2014/main" id="{49ACECEC-04D6-5246-A9FA-4751025F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91" y="797055"/>
            <a:ext cx="3348373" cy="20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C205A934-B22B-6047-B857-673F90624547}"/>
              </a:ext>
            </a:extLst>
          </p:cNvPr>
          <p:cNvSpPr txBox="1">
            <a:spLocks/>
          </p:cNvSpPr>
          <p:nvPr/>
        </p:nvSpPr>
        <p:spPr>
          <a:xfrm>
            <a:off x="178474" y="1011640"/>
            <a:ext cx="7192997" cy="457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s-MX" sz="4000" dirty="0"/>
              <a:t>Descubrir el valor de los datos y su relación con los usuarios, es atender el valor de las personas.</a:t>
            </a:r>
            <a:br>
              <a:rPr lang="es-MX" sz="2800" dirty="0"/>
            </a:br>
            <a:br>
              <a:rPr lang="es-MX" sz="2800" dirty="0"/>
            </a:br>
            <a:endParaRPr lang="es-MX" sz="2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s-MX" sz="2800" dirty="0"/>
              <a:t>Muchas gracias por su atención.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s-MX" sz="2800" dirty="0"/>
              <a:t>www.itmsanalytics.com </a:t>
            </a:r>
            <a:endParaRPr lang="en-US" sz="2500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F491469A-FAA1-9F44-8626-D0A07A331399}"/>
              </a:ext>
            </a:extLst>
          </p:cNvPr>
          <p:cNvSpPr txBox="1">
            <a:spLocks/>
          </p:cNvSpPr>
          <p:nvPr/>
        </p:nvSpPr>
        <p:spPr>
          <a:xfrm>
            <a:off x="0" y="5789083"/>
            <a:ext cx="10789920" cy="696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bg1"/>
                </a:solidFill>
              </a:rPr>
              <a:t>Federico Portas| </a:t>
            </a:r>
            <a:r>
              <a:rPr lang="es-MX" sz="2800" b="1" dirty="0">
                <a:solidFill>
                  <a:schemeClr val="bg1"/>
                </a:solidFill>
              </a:rPr>
              <a:t>federico.portas@itmsAnalytics.com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7" y="247028"/>
            <a:ext cx="9444351" cy="904461"/>
          </a:xfrm>
        </p:spPr>
        <p:txBody>
          <a:bodyPr>
            <a:noAutofit/>
          </a:bodyPr>
          <a:lstStyle/>
          <a:p>
            <a:r>
              <a:rPr lang="en-US" sz="3800" b="1" dirty="0"/>
              <a:t>Analytics </a:t>
            </a:r>
            <a:br>
              <a:rPr lang="en-US" sz="3800" dirty="0"/>
            </a:br>
            <a:r>
              <a:rPr lang="en-US" sz="3800" dirty="0" err="1"/>
              <a:t>en</a:t>
            </a:r>
            <a:r>
              <a:rPr lang="en-US" sz="3800" dirty="0"/>
              <a:t> el </a:t>
            </a:r>
            <a:r>
              <a:rPr lang="en-US" sz="3800" dirty="0" err="1"/>
              <a:t>proceso</a:t>
            </a:r>
            <a:r>
              <a:rPr lang="en-US" sz="3800" dirty="0"/>
              <a:t> de </a:t>
            </a:r>
            <a:r>
              <a:rPr lang="en-US" sz="3800" dirty="0" err="1"/>
              <a:t>análisis</a:t>
            </a:r>
            <a:r>
              <a:rPr lang="en-US" sz="3800" dirty="0"/>
              <a:t> de la </a:t>
            </a:r>
            <a:r>
              <a:rPr lang="en-US" sz="3800" dirty="0" err="1"/>
              <a:t>biblioteca</a:t>
            </a:r>
            <a:endParaRPr lang="en-US" sz="3800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959461"/>
              </p:ext>
            </p:extLst>
          </p:nvPr>
        </p:nvGraphicFramePr>
        <p:xfrm>
          <a:off x="952639" y="1600590"/>
          <a:ext cx="1013294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146B52FC-C344-4548-84F7-7A6028D0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A99C47-B578-6B46-B201-F16D0A0F4B7E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2E53709-764F-4B33-A646-D9D80BCB3E8E}"/>
              </a:ext>
            </a:extLst>
          </p:cNvPr>
          <p:cNvSpPr/>
          <p:nvPr/>
        </p:nvSpPr>
        <p:spPr>
          <a:xfrm>
            <a:off x="8310282" y="3974951"/>
            <a:ext cx="564777" cy="233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EAE-8B0E-41D8-8C0E-C0B6A0B5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b="1" dirty="0"/>
              <a:t>Analítica Descriptiva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20FF-F17E-491E-A16D-E97B025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594120"/>
            <a:ext cx="8781222" cy="21634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800" dirty="0"/>
              <a:t>Análisis que permiten entender que ha pasado en la biblioteca, involucrando cada una de las distintas variables involucradas.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dirty="0"/>
              <a:t>Tiene que ver con el pasado!</a:t>
            </a:r>
          </a:p>
          <a:p>
            <a:pPr>
              <a:lnSpc>
                <a:spcPct val="150000"/>
              </a:lnSpc>
            </a:pPr>
            <a:endParaRPr lang="es-MX" sz="2800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E82116EB-DF7E-4B44-9704-34EE4BDC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0BF0EA-7C7E-344C-9D97-F28078D3E200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EAE-8B0E-41D8-8C0E-C0B6A0B5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b="1" dirty="0"/>
              <a:t>Analítica de Diagnóstico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20FF-F17E-491E-A16D-E97B025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594119"/>
            <a:ext cx="8781222" cy="28336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800" dirty="0"/>
              <a:t>Analíticos que permiten responder preguntas sobre por qué suceden las cosas, qué factores influyen en los resultados.</a:t>
            </a:r>
          </a:p>
          <a:p>
            <a:pPr>
              <a:lnSpc>
                <a:spcPct val="150000"/>
              </a:lnSpc>
            </a:pPr>
            <a:r>
              <a:rPr lang="es-MX" sz="2800" dirty="0"/>
              <a:t>Está relacionado con los indicadores.</a:t>
            </a:r>
          </a:p>
          <a:p>
            <a:pPr>
              <a:lnSpc>
                <a:spcPct val="150000"/>
              </a:lnSpc>
            </a:pPr>
            <a:r>
              <a:rPr lang="es-MX" sz="2800" dirty="0"/>
              <a:t>Tiene que ver con el presente!</a:t>
            </a:r>
          </a:p>
          <a:p>
            <a:pPr>
              <a:lnSpc>
                <a:spcPct val="150000"/>
              </a:lnSpc>
            </a:pPr>
            <a:endParaRPr lang="es-MX" sz="2800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E82116EB-DF7E-4B44-9704-34EE4BDC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0BF0EA-7C7E-344C-9D97-F28078D3E200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EAE-8B0E-41D8-8C0E-C0B6A0B5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b="1" dirty="0"/>
              <a:t>Analítica Predictiva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20FF-F17E-491E-A16D-E97B025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594119"/>
            <a:ext cx="8781222" cy="3596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800" dirty="0"/>
              <a:t>Analítica avanzada que permite entender qué va a suceder en el futuro y qué variables es necesario ajustar para lograr metas. </a:t>
            </a:r>
          </a:p>
          <a:p>
            <a:r>
              <a:rPr lang="es-MX" sz="2800" dirty="0"/>
              <a:t>Se base, además del análisis, en algoritmos matemáticos y de inteligencia artificial.</a:t>
            </a:r>
          </a:p>
          <a:p>
            <a:pPr>
              <a:lnSpc>
                <a:spcPct val="150000"/>
              </a:lnSpc>
            </a:pPr>
            <a:r>
              <a:rPr lang="es-MX" sz="2800" dirty="0"/>
              <a:t>Tiene que ver con el futuro!</a:t>
            </a:r>
          </a:p>
          <a:p>
            <a:pPr>
              <a:lnSpc>
                <a:spcPct val="150000"/>
              </a:lnSpc>
            </a:pPr>
            <a:endParaRPr lang="es-MX" sz="2800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E82116EB-DF7E-4B44-9704-34EE4BDC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76200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0BF0EA-7C7E-344C-9D97-F28078D3E200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96221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 dirty="0"/>
              <a:t>Bibliografía oficial/complementaria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75B72A-C218-4553-8700-EDADB654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1422399"/>
            <a:ext cx="8296275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940" y="586065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 dirty="0"/>
              <a:t>Bibliografía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4D5C18-7818-480C-928B-EA0F0746A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169152"/>
            <a:ext cx="10534650" cy="47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7298"/>
            <a:ext cx="9980682" cy="1096962"/>
          </a:xfrm>
        </p:spPr>
        <p:txBody>
          <a:bodyPr>
            <a:noAutofit/>
          </a:bodyPr>
          <a:lstStyle/>
          <a:p>
            <a:r>
              <a:rPr lang="es-MX" sz="3800" b="1" dirty="0"/>
              <a:t>Circulación</a:t>
            </a:r>
            <a:br>
              <a:rPr lang="es-MX" sz="3800" b="1" dirty="0"/>
            </a:br>
            <a:endParaRPr lang="en-US" sz="3800" b="1" dirty="0"/>
          </a:p>
        </p:txBody>
      </p:sp>
      <p:pic>
        <p:nvPicPr>
          <p:cNvPr id="5" name="Picture 2" descr="C:\Users\Eric\Downloads\ITMS_Analytics_Logo_Horizontal.png">
            <a:extLst>
              <a:ext uri="{FF2B5EF4-FFF2-40B4-BE49-F238E27FC236}">
                <a16:creationId xmlns:a16="http://schemas.microsoft.com/office/drawing/2014/main" id="{26636E69-515E-284C-A197-062776F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90268"/>
            <a:ext cx="1849438" cy="5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7837FE-7794-9E42-A596-562761D49CE7}"/>
              </a:ext>
            </a:extLst>
          </p:cNvPr>
          <p:cNvSpPr/>
          <p:nvPr/>
        </p:nvSpPr>
        <p:spPr>
          <a:xfrm>
            <a:off x="9791703" y="6469752"/>
            <a:ext cx="2370905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www.itmsanalytics.com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80B20E-6B0E-41AE-BC37-E727CCCE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752600"/>
            <a:ext cx="113442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6637</TotalTime>
  <Words>396</Words>
  <Application>Microsoft Office PowerPoint</Application>
  <PresentationFormat>Panorámica</PresentationFormat>
  <Paragraphs>93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 Light</vt:lpstr>
      <vt:lpstr>Euphemia</vt:lpstr>
      <vt:lpstr>Plantagenet Cherokee</vt:lpstr>
      <vt:lpstr>Wingdings</vt:lpstr>
      <vt:lpstr>Academic Literature 16x9</vt:lpstr>
      <vt:lpstr>Presentación de PowerPoint</vt:lpstr>
      <vt:lpstr>Ejemplos de Analíticas en la Biblioteca</vt:lpstr>
      <vt:lpstr>Analytics  en el proceso de análisis de la biblioteca</vt:lpstr>
      <vt:lpstr>Analítica Descriptiva</vt:lpstr>
      <vt:lpstr>Analítica de Diagnóstico </vt:lpstr>
      <vt:lpstr>Analítica Predictiva </vt:lpstr>
      <vt:lpstr>Bibliografía oficial/complementaria </vt:lpstr>
      <vt:lpstr>Bibliografía </vt:lpstr>
      <vt:lpstr>Circulación </vt:lpstr>
      <vt:lpstr>Servicios de información </vt:lpstr>
      <vt:lpstr>Benchmarking </vt:lpstr>
      <vt:lpstr>OPAC cómo se busca </vt:lpstr>
      <vt:lpstr>Descubridores </vt:lpstr>
      <vt:lpstr>Constitución de Acervos </vt:lpstr>
      <vt:lpstr>Normalización Entradas</vt:lpstr>
      <vt:lpstr>Normalización de entradas</vt:lpstr>
      <vt:lpstr>Normalización Entradas</vt:lpstr>
      <vt:lpstr>Normalización Entradas</vt:lpstr>
      <vt:lpstr>Requerimientos para Analytics DSPACE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PORTAS LAGAR, FEDERICO</dc:creator>
  <cp:lastModifiedBy>Federico Portas Lagar</cp:lastModifiedBy>
  <cp:revision>77</cp:revision>
  <dcterms:created xsi:type="dcterms:W3CDTF">2018-10-29T00:17:44Z</dcterms:created>
  <dcterms:modified xsi:type="dcterms:W3CDTF">2019-12-30T14:41:30Z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