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</p:sldIdLst>
  <p:sldSz cx="9753600" cy="7315200"/>
  <p:notesSz cx="6858000" cy="9144000"/>
  <p:embeddedFontLst>
    <p:embeddedFont>
      <p:font typeface="Source Sans Pro" charset="1" panose="020B0503030403020204"/>
      <p:regular r:id="rId6"/>
      <p:bold r:id="rId7"/>
      <p:italic r:id="rId8"/>
      <p:boldItalic r:id="rId9"/>
    </p:embeddedFont>
    <p:embeddedFont>
      <p:font typeface="Open Sans" charset="1" panose="020B0606030504020204"/>
      <p:regular r:id="rId10"/>
      <p:bold r:id="rId11"/>
      <p:italic r:id="rId12"/>
      <p:boldItalic r:id="rId13"/>
    </p:embeddedFont>
    <p:embeddedFont>
      <p:font typeface="Arimo" charset="1" panose="020B0604020202020204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32" Target="slides/slide15.xml" Type="http://schemas.openxmlformats.org/officeDocument/2006/relationships/slide"/><Relationship Id="rId33" Target="slides/slide16.xml" Type="http://schemas.openxmlformats.org/officeDocument/2006/relationships/slide"/><Relationship Id="rId34" Target="slides/slide17.xml" Type="http://schemas.openxmlformats.org/officeDocument/2006/relationships/slide"/><Relationship Id="rId35" Target="slides/slide18.xml" Type="http://schemas.openxmlformats.org/officeDocument/2006/relationships/slide"/><Relationship Id="rId36" Target="slides/slide19.xml" Type="http://schemas.openxmlformats.org/officeDocument/2006/relationships/slide"/><Relationship Id="rId37" Target="slides/slide20.xml" Type="http://schemas.openxmlformats.org/officeDocument/2006/relationships/slide"/><Relationship Id="rId38" Target="slides/slide2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forms.gle/gHY9F2pfSH6GBYV98" TargetMode="External" Type="http://schemas.openxmlformats.org/officeDocument/2006/relationships/hyperlink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forms.gle/WoYJmq1iZ2twqPRPA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9.jpe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3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7098" y="5432007"/>
            <a:ext cx="6610445" cy="63900"/>
            <a:chOff x="0" y="0"/>
            <a:chExt cx="8813927" cy="8519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813926" cy="85199"/>
            </a:xfrm>
            <a:custGeom>
              <a:avLst/>
              <a:gdLst/>
              <a:ahLst/>
              <a:cxnLst/>
              <a:rect r="r" b="b" t="t" l="l"/>
              <a:pathLst>
                <a:path h="85199" w="8813926">
                  <a:moveTo>
                    <a:pt x="0" y="0"/>
                  </a:moveTo>
                  <a:lnTo>
                    <a:pt x="8813926" y="0"/>
                  </a:lnTo>
                  <a:lnTo>
                    <a:pt x="8813926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57098" y="2423082"/>
            <a:ext cx="6610445" cy="63900"/>
            <a:chOff x="0" y="0"/>
            <a:chExt cx="8813927" cy="85199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8813926" cy="85199"/>
            </a:xfrm>
            <a:custGeom>
              <a:avLst/>
              <a:gdLst/>
              <a:ahLst/>
              <a:cxnLst/>
              <a:rect r="r" b="b" t="t" l="l"/>
              <a:pathLst>
                <a:path h="85199" w="8813926">
                  <a:moveTo>
                    <a:pt x="0" y="0"/>
                  </a:moveTo>
                  <a:lnTo>
                    <a:pt x="8813926" y="0"/>
                  </a:lnTo>
                  <a:lnTo>
                    <a:pt x="8813926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96525" y="731520"/>
            <a:ext cx="4071823" cy="1079033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460112" y="2547677"/>
            <a:ext cx="6616473" cy="278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Open Sans"/>
              </a:rPr>
              <a:t>"Gobierno universitario, editores y profesionales de la información en los nuevos procesos editoriales en las revistas científicas: una experiencia práctica"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3135613" y="5871335"/>
            <a:ext cx="3253415" cy="11364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CAF1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0375" y="1562184"/>
            <a:ext cx="8845588" cy="63900"/>
            <a:chOff x="0" y="0"/>
            <a:chExt cx="11794118" cy="8519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1794118" cy="85199"/>
            </a:xfrm>
            <a:custGeom>
              <a:avLst/>
              <a:gdLst/>
              <a:ahLst/>
              <a:cxnLst/>
              <a:rect r="r" b="b" t="t" l="l"/>
              <a:pathLst>
                <a:path h="85199" w="11794118">
                  <a:moveTo>
                    <a:pt x="0" y="0"/>
                  </a:moveTo>
                  <a:lnTo>
                    <a:pt x="11794118" y="0"/>
                  </a:lnTo>
                  <a:lnTo>
                    <a:pt x="11794118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42108" y="991582"/>
            <a:ext cx="8858250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true" sz="3200" spc="384">
                <a:solidFill>
                  <a:srgbClr val="1F375B"/>
                </a:solidFill>
                <a:latin typeface="Source Sans Pro"/>
              </a:rPr>
              <a:t>ANTES DE LA EJECUCIÓN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42108" y="731520"/>
            <a:ext cx="8882122" cy="63900"/>
            <a:chOff x="0" y="0"/>
            <a:chExt cx="11842829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1842829" cy="85199"/>
            </a:xfrm>
            <a:custGeom>
              <a:avLst/>
              <a:gdLst/>
              <a:ahLst/>
              <a:cxnLst/>
              <a:rect r="r" b="b" t="t" l="l"/>
              <a:pathLst>
                <a:path h="85199" w="11842829">
                  <a:moveTo>
                    <a:pt x="0" y="0"/>
                  </a:moveTo>
                  <a:lnTo>
                    <a:pt x="11842829" y="0"/>
                  </a:lnTo>
                  <a:lnTo>
                    <a:pt x="11842829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191080" y="2004060"/>
            <a:ext cx="521940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Existían a lo menos 3 OJS en función.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638514" y="2946051"/>
            <a:ext cx="446543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5 revistas se editaban en papel.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25953" y="4017204"/>
            <a:ext cx="829056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Los números retrospectivos no eran accesibles de manera digital.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95097" y="5334940"/>
            <a:ext cx="677614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Sólo las revistas en SciELO tenían DOI asignado.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CAF1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0375" y="1562184"/>
            <a:ext cx="8845588" cy="63900"/>
            <a:chOff x="0" y="0"/>
            <a:chExt cx="11794118" cy="8519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1794118" cy="85199"/>
            </a:xfrm>
            <a:custGeom>
              <a:avLst/>
              <a:gdLst/>
              <a:ahLst/>
              <a:cxnLst/>
              <a:rect r="r" b="b" t="t" l="l"/>
              <a:pathLst>
                <a:path h="85199" w="11794118">
                  <a:moveTo>
                    <a:pt x="0" y="0"/>
                  </a:moveTo>
                  <a:lnTo>
                    <a:pt x="11794118" y="0"/>
                  </a:lnTo>
                  <a:lnTo>
                    <a:pt x="11794118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42108" y="991582"/>
            <a:ext cx="8858250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true" sz="3200" spc="384">
                <a:solidFill>
                  <a:srgbClr val="1F375B"/>
                </a:solidFill>
                <a:latin typeface="Source Sans Pro"/>
              </a:rPr>
              <a:t>DURANTE LA EJECUCIÓN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42108" y="731520"/>
            <a:ext cx="8882122" cy="63900"/>
            <a:chOff x="0" y="0"/>
            <a:chExt cx="11842829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1842829" cy="85199"/>
            </a:xfrm>
            <a:custGeom>
              <a:avLst/>
              <a:gdLst/>
              <a:ahLst/>
              <a:cxnLst/>
              <a:rect r="r" b="b" t="t" l="l"/>
              <a:pathLst>
                <a:path h="85199" w="11842829">
                  <a:moveTo>
                    <a:pt x="0" y="0"/>
                  </a:moveTo>
                  <a:lnTo>
                    <a:pt x="11842829" y="0"/>
                  </a:lnTo>
                  <a:lnTo>
                    <a:pt x="11842829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18164" y="2004060"/>
            <a:ext cx="8165234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Se centralizaron todas las revistas en un solo OJS: RCUCN.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25953" y="3018788"/>
            <a:ext cx="829056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Se scanearon, se asignaron metadatos y DOI a los retrospectivos de las revistas.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25953" y="4110723"/>
            <a:ext cx="829056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Se asignó DOI a los artículos que no estaban en en revistas SciELO.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840875" y="5334940"/>
            <a:ext cx="4084588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Se realizaron capacitaciones.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CAF1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0375" y="1562184"/>
            <a:ext cx="8845588" cy="63900"/>
            <a:chOff x="0" y="0"/>
            <a:chExt cx="11794118" cy="8519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1794118" cy="85199"/>
            </a:xfrm>
            <a:custGeom>
              <a:avLst/>
              <a:gdLst/>
              <a:ahLst/>
              <a:cxnLst/>
              <a:rect r="r" b="b" t="t" l="l"/>
              <a:pathLst>
                <a:path h="85199" w="11794118">
                  <a:moveTo>
                    <a:pt x="0" y="0"/>
                  </a:moveTo>
                  <a:lnTo>
                    <a:pt x="11794118" y="0"/>
                  </a:lnTo>
                  <a:lnTo>
                    <a:pt x="11794118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42108" y="991582"/>
            <a:ext cx="8858250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true" sz="3200" spc="384">
                <a:solidFill>
                  <a:srgbClr val="1F375B"/>
                </a:solidFill>
                <a:latin typeface="Source Sans Pro"/>
              </a:rPr>
              <a:t>DURANTE LA EJECUCIÓN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42108" y="731520"/>
            <a:ext cx="8882122" cy="63900"/>
            <a:chOff x="0" y="0"/>
            <a:chExt cx="11842829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1842829" cy="85199"/>
            </a:xfrm>
            <a:custGeom>
              <a:avLst/>
              <a:gdLst/>
              <a:ahLst/>
              <a:cxnLst/>
              <a:rect r="r" b="b" t="t" l="l"/>
              <a:pathLst>
                <a:path h="85199" w="11842829">
                  <a:moveTo>
                    <a:pt x="0" y="0"/>
                  </a:moveTo>
                  <a:lnTo>
                    <a:pt x="11842829" y="0"/>
                  </a:lnTo>
                  <a:lnTo>
                    <a:pt x="11842829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420647" y="2238901"/>
            <a:ext cx="4760268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Biblioteca pasó por 4 direcciones.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17955" y="3368764"/>
            <a:ext cx="7596634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Una de las revistas pasó por 3 direcciones editoriales.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20647" y="4498627"/>
            <a:ext cx="499124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Una de las revistas no publico más.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CAF1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0375" y="1562184"/>
            <a:ext cx="8845588" cy="63900"/>
            <a:chOff x="0" y="0"/>
            <a:chExt cx="11794118" cy="8519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1794118" cy="85199"/>
            </a:xfrm>
            <a:custGeom>
              <a:avLst/>
              <a:gdLst/>
              <a:ahLst/>
              <a:cxnLst/>
              <a:rect r="r" b="b" t="t" l="l"/>
              <a:pathLst>
                <a:path h="85199" w="11794118">
                  <a:moveTo>
                    <a:pt x="0" y="0"/>
                  </a:moveTo>
                  <a:lnTo>
                    <a:pt x="11794118" y="0"/>
                  </a:lnTo>
                  <a:lnTo>
                    <a:pt x="11794118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42108" y="991582"/>
            <a:ext cx="8858250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true" sz="3200" spc="384">
                <a:solidFill>
                  <a:srgbClr val="1F375B"/>
                </a:solidFill>
                <a:latin typeface="Source Sans Pro"/>
              </a:rPr>
              <a:t>DESPUÉS DE LA EJECUCIÓN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42108" y="731520"/>
            <a:ext cx="8882122" cy="63900"/>
            <a:chOff x="0" y="0"/>
            <a:chExt cx="11842829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1842829" cy="85199"/>
            </a:xfrm>
            <a:custGeom>
              <a:avLst/>
              <a:gdLst/>
              <a:ahLst/>
              <a:cxnLst/>
              <a:rect r="r" b="b" t="t" l="l"/>
              <a:pathLst>
                <a:path h="85199" w="11842829">
                  <a:moveTo>
                    <a:pt x="0" y="0"/>
                  </a:moveTo>
                  <a:lnTo>
                    <a:pt x="11842829" y="0"/>
                  </a:lnTo>
                  <a:lnTo>
                    <a:pt x="11842829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233883" y="1898382"/>
            <a:ext cx="511031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Sólo 1 revista se mantiene en papel.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76303" y="2507959"/>
            <a:ext cx="578986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Todos los DOI son asignados por la UCN.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7889" y="3085406"/>
            <a:ext cx="829056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Dos revistas adoptaron la modalidad de publicación continua.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5953" y="4077508"/>
            <a:ext cx="829056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La Revistas Proyecciones y Estudios Atacameños alcanzaron sus mejores posicionamientos en rankings.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43759" y="5196146"/>
            <a:ext cx="829056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Se trabaja en la normalización de datos, actualización de políticas editoriales.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5953" y="6242047"/>
            <a:ext cx="829056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3 unidades interesadas en formar parte de RCUCN con nuevas publicaciones.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CAF1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0375" y="1562184"/>
            <a:ext cx="8845588" cy="63900"/>
            <a:chOff x="0" y="0"/>
            <a:chExt cx="11794118" cy="8519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1794118" cy="85199"/>
            </a:xfrm>
            <a:custGeom>
              <a:avLst/>
              <a:gdLst/>
              <a:ahLst/>
              <a:cxnLst/>
              <a:rect r="r" b="b" t="t" l="l"/>
              <a:pathLst>
                <a:path h="85199" w="11794118">
                  <a:moveTo>
                    <a:pt x="0" y="0"/>
                  </a:moveTo>
                  <a:lnTo>
                    <a:pt x="11794118" y="0"/>
                  </a:lnTo>
                  <a:lnTo>
                    <a:pt x="11794118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42108" y="991582"/>
            <a:ext cx="8858250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true" sz="3200" spc="384">
                <a:solidFill>
                  <a:srgbClr val="1F375B"/>
                </a:solidFill>
                <a:latin typeface="Source Sans Pro"/>
              </a:rPr>
              <a:t>DESPUÉS DE LA EJECUCIÓN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42108" y="731520"/>
            <a:ext cx="8882122" cy="63900"/>
            <a:chOff x="0" y="0"/>
            <a:chExt cx="11842829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1842829" cy="85199"/>
            </a:xfrm>
            <a:custGeom>
              <a:avLst/>
              <a:gdLst/>
              <a:ahLst/>
              <a:cxnLst/>
              <a:rect r="r" b="b" t="t" l="l"/>
              <a:pathLst>
                <a:path h="85199" w="11842829">
                  <a:moveTo>
                    <a:pt x="0" y="0"/>
                  </a:moveTo>
                  <a:lnTo>
                    <a:pt x="11842829" y="0"/>
                  </a:lnTo>
                  <a:lnTo>
                    <a:pt x="11842829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621163" y="5467962"/>
            <a:ext cx="829056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Open Sans"/>
              </a:rPr>
              <a:t>Aún no existe una política editorial científica formal universitaria.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21163" y="2162354"/>
            <a:ext cx="829056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Todavía se necesita avanzar y plasmar todo lo relacionado con Ética en las publicaciones.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1520" y="3440430"/>
            <a:ext cx="8045797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No hay una asignación centralizada de los presupuestos.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98996" y="4442545"/>
            <a:ext cx="773489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Falta personal suficiente para apoyar la labor editorial.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CAF1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0375" y="1562184"/>
            <a:ext cx="8845588" cy="63900"/>
            <a:chOff x="0" y="0"/>
            <a:chExt cx="11794118" cy="8519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1794118" cy="85199"/>
            </a:xfrm>
            <a:custGeom>
              <a:avLst/>
              <a:gdLst/>
              <a:ahLst/>
              <a:cxnLst/>
              <a:rect r="r" b="b" t="t" l="l"/>
              <a:pathLst>
                <a:path h="85199" w="11794118">
                  <a:moveTo>
                    <a:pt x="0" y="0"/>
                  </a:moveTo>
                  <a:lnTo>
                    <a:pt x="11794118" y="0"/>
                  </a:lnTo>
                  <a:lnTo>
                    <a:pt x="11794118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42108" y="991582"/>
            <a:ext cx="8858250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true" sz="3200" spc="384">
                <a:solidFill>
                  <a:srgbClr val="1F375B"/>
                </a:solidFill>
                <a:latin typeface="Source Sans Pro"/>
              </a:rPr>
              <a:t>O</a:t>
            </a:r>
            <a:r>
              <a:rPr lang="en-US" b="true" sz="3200" spc="384">
                <a:solidFill>
                  <a:srgbClr val="1F375B"/>
                </a:solidFill>
                <a:latin typeface="Source Sans Pro"/>
              </a:rPr>
              <a:t>RGANIZACIÓN EDITORIAL CIENTÍFICA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42108" y="731520"/>
            <a:ext cx="8882122" cy="63900"/>
            <a:chOff x="0" y="0"/>
            <a:chExt cx="11842829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1842829" cy="85199"/>
            </a:xfrm>
            <a:custGeom>
              <a:avLst/>
              <a:gdLst/>
              <a:ahLst/>
              <a:cxnLst/>
              <a:rect r="r" b="b" t="t" l="l"/>
              <a:pathLst>
                <a:path h="85199" w="11842829">
                  <a:moveTo>
                    <a:pt x="0" y="0"/>
                  </a:moveTo>
                  <a:lnTo>
                    <a:pt x="11842829" y="0"/>
                  </a:lnTo>
                  <a:lnTo>
                    <a:pt x="11842829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25953" y="1990211"/>
            <a:ext cx="829056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¿Existen comunicación o coordinación formal entre las distintas revistas de su institución?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25953" y="3204425"/>
            <a:ext cx="8290560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¿Hay un comité, u otra instancia, relacionada con la evaluación -en cuanto a lo formal- del cumplimiento de estándares y/o buenas prácticas de las revistas?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25953" y="4709419"/>
            <a:ext cx="8290560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¿Tiene claridad (en términos de transparencia institucional) sobre los presupuestos asignados a cada revista?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0375" y="6156960"/>
            <a:ext cx="829056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¿Está definido un perfil profesional para los miembros del equipo editorial?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CAF1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0375" y="1562184"/>
            <a:ext cx="8845588" cy="63900"/>
            <a:chOff x="0" y="0"/>
            <a:chExt cx="11794118" cy="8519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1794118" cy="85199"/>
            </a:xfrm>
            <a:custGeom>
              <a:avLst/>
              <a:gdLst/>
              <a:ahLst/>
              <a:cxnLst/>
              <a:rect r="r" b="b" t="t" l="l"/>
              <a:pathLst>
                <a:path h="85199" w="11794118">
                  <a:moveTo>
                    <a:pt x="0" y="0"/>
                  </a:moveTo>
                  <a:lnTo>
                    <a:pt x="11794118" y="0"/>
                  </a:lnTo>
                  <a:lnTo>
                    <a:pt x="11794118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42108" y="991582"/>
            <a:ext cx="8858250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true" sz="3200" spc="384">
                <a:solidFill>
                  <a:srgbClr val="1F375B"/>
                </a:solidFill>
                <a:latin typeface="Source Sans Pro"/>
              </a:rPr>
              <a:t>R</a:t>
            </a:r>
            <a:r>
              <a:rPr lang="en-US" b="true" sz="3200" spc="384">
                <a:solidFill>
                  <a:srgbClr val="1F375B"/>
                </a:solidFill>
                <a:latin typeface="Source Sans Pro"/>
              </a:rPr>
              <a:t>EVISTA Y UNIVERSIDAD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42108" y="731520"/>
            <a:ext cx="8882122" cy="63900"/>
            <a:chOff x="0" y="0"/>
            <a:chExt cx="11842829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1842829" cy="85199"/>
            </a:xfrm>
            <a:custGeom>
              <a:avLst/>
              <a:gdLst/>
              <a:ahLst/>
              <a:cxnLst/>
              <a:rect r="r" b="b" t="t" l="l"/>
              <a:pathLst>
                <a:path h="85199" w="11842829">
                  <a:moveTo>
                    <a:pt x="0" y="0"/>
                  </a:moveTo>
                  <a:lnTo>
                    <a:pt x="11842829" y="0"/>
                  </a:lnTo>
                  <a:lnTo>
                    <a:pt x="11842829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25953" y="2246140"/>
            <a:ext cx="829056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¿Cómo las Universidades ven a sus revistas científicas? ¿Son un producto, un servicio?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7889" y="3619500"/>
            <a:ext cx="829056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¿De qué manera las universidades garantizan la continuidad de sus publicaciones?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7889" y="5089641"/>
            <a:ext cx="8290560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¿Elabora reportes periódicos, requeridos o no, sobre el estado del arte de la revista a la cual pertenece?, ¿Considera una buena práctica emitir estos informes?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CAF1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0375" y="1562184"/>
            <a:ext cx="8845588" cy="63900"/>
            <a:chOff x="0" y="0"/>
            <a:chExt cx="11794118" cy="8519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1794118" cy="85199"/>
            </a:xfrm>
            <a:custGeom>
              <a:avLst/>
              <a:gdLst/>
              <a:ahLst/>
              <a:cxnLst/>
              <a:rect r="r" b="b" t="t" l="l"/>
              <a:pathLst>
                <a:path h="85199" w="11794118">
                  <a:moveTo>
                    <a:pt x="0" y="0"/>
                  </a:moveTo>
                  <a:lnTo>
                    <a:pt x="11794118" y="0"/>
                  </a:lnTo>
                  <a:lnTo>
                    <a:pt x="11794118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-631246" y="1015187"/>
            <a:ext cx="11028831" cy="320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 spc="288">
                <a:solidFill>
                  <a:srgbClr val="1F375B"/>
                </a:solidFill>
                <a:latin typeface="Source Sans Pro"/>
              </a:rPr>
              <a:t>R</a:t>
            </a:r>
            <a:r>
              <a:rPr lang="en-US" b="true" sz="2400" spc="288">
                <a:solidFill>
                  <a:srgbClr val="1F375B"/>
                </a:solidFill>
                <a:latin typeface="Source Sans Pro"/>
              </a:rPr>
              <a:t>EVISTA Y BIBLIOTECA (GESTIÓN DE CONOCIMIENTO)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42108" y="731520"/>
            <a:ext cx="8882122" cy="63900"/>
            <a:chOff x="0" y="0"/>
            <a:chExt cx="11842829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1842829" cy="85199"/>
            </a:xfrm>
            <a:custGeom>
              <a:avLst/>
              <a:gdLst/>
              <a:ahLst/>
              <a:cxnLst/>
              <a:rect r="r" b="b" t="t" l="l"/>
              <a:pathLst>
                <a:path h="85199" w="11842829">
                  <a:moveTo>
                    <a:pt x="0" y="0"/>
                  </a:moveTo>
                  <a:lnTo>
                    <a:pt x="11842829" y="0"/>
                  </a:lnTo>
                  <a:lnTo>
                    <a:pt x="11842829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25953" y="1990211"/>
            <a:ext cx="829056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Se observó que, en muchos casos, las revistas tienen relación con la Biblioteca de la institución.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4468" y="3261360"/>
            <a:ext cx="7797403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¿Cuál es la relación entre su publicación y la biblioteca?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7889" y="4056073"/>
            <a:ext cx="829056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Su revista ¿tiene instaurado el tema de normalización de la data? ¿Quién realiza esta tarea?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5953" y="5163649"/>
            <a:ext cx="829056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¿Son las bibliotecas las unidades idóneas para la gestión y coordinación del proceso editorial científico?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CAF1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8496" y="1853617"/>
            <a:ext cx="8845588" cy="63900"/>
            <a:chOff x="0" y="0"/>
            <a:chExt cx="11794118" cy="8519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1794118" cy="85199"/>
            </a:xfrm>
            <a:custGeom>
              <a:avLst/>
              <a:gdLst/>
              <a:ahLst/>
              <a:cxnLst/>
              <a:rect r="r" b="b" t="t" l="l"/>
              <a:pathLst>
                <a:path h="85199" w="11794118">
                  <a:moveTo>
                    <a:pt x="0" y="0"/>
                  </a:moveTo>
                  <a:lnTo>
                    <a:pt x="11794118" y="0"/>
                  </a:lnTo>
                  <a:lnTo>
                    <a:pt x="11794118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47675" y="1199969"/>
            <a:ext cx="8858250" cy="564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26"/>
              </a:lnSpc>
            </a:pPr>
            <a:r>
              <a:rPr lang="en-US" b="true" sz="4226" spc="507">
                <a:solidFill>
                  <a:srgbClr val="1F375B"/>
                </a:solidFill>
                <a:latin typeface="Source Sans Pro"/>
              </a:rPr>
              <a:t>DESAFÍOS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61962" y="936474"/>
            <a:ext cx="8882122" cy="63900"/>
            <a:chOff x="0" y="0"/>
            <a:chExt cx="11842829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1842829" cy="85199"/>
            </a:xfrm>
            <a:custGeom>
              <a:avLst/>
              <a:gdLst/>
              <a:ahLst/>
              <a:cxnLst/>
              <a:rect r="r" b="b" t="t" l="l"/>
              <a:pathLst>
                <a:path h="85199" w="11842829">
                  <a:moveTo>
                    <a:pt x="0" y="0"/>
                  </a:moveTo>
                  <a:lnTo>
                    <a:pt x="11842829" y="0"/>
                  </a:lnTo>
                  <a:lnTo>
                    <a:pt x="11842829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698196" y="2309822"/>
            <a:ext cx="6446187" cy="4663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65634" indent="-182817" lvl="1">
              <a:lnSpc>
                <a:spcPts val="3100"/>
              </a:lnSpc>
              <a:buFont typeface="Arial"/>
              <a:buChar char="•"/>
            </a:pPr>
            <a:r>
              <a:rPr lang="en-US" sz="2214">
                <a:solidFill>
                  <a:srgbClr val="1F375B"/>
                </a:solidFill>
                <a:latin typeface="Source Sans Pro"/>
              </a:rPr>
              <a:t>Alinear objetivos con los proyectos educativos de c</a:t>
            </a:r>
            <a:r>
              <a:rPr lang="en-US" sz="2214">
                <a:solidFill>
                  <a:srgbClr val="1F375B"/>
                </a:solidFill>
                <a:latin typeface="Source Sans Pro"/>
              </a:rPr>
              <a:t>ada Casa de Estudios.</a:t>
            </a:r>
          </a:p>
          <a:p>
            <a:pPr algn="just" marL="365634" indent="-182817" lvl="1">
              <a:lnSpc>
                <a:spcPts val="3100"/>
              </a:lnSpc>
              <a:buFont typeface="Arial"/>
              <a:buChar char="•"/>
            </a:pPr>
            <a:r>
              <a:rPr lang="en-US" sz="2214">
                <a:solidFill>
                  <a:srgbClr val="1F375B"/>
                </a:solidFill>
                <a:latin typeface="Source Sans Pro"/>
              </a:rPr>
              <a:t>Promover la idea de la existencia de una unidad dedicada a apoyar de manera central, todo el funcionamiento relativo a aspectos técnicos y formales de las publicaciones científicas de las Universidades.</a:t>
            </a:r>
          </a:p>
          <a:p>
            <a:pPr algn="just" marL="365634" indent="-182817" lvl="1">
              <a:lnSpc>
                <a:spcPts val="3100"/>
              </a:lnSpc>
              <a:buFont typeface="Arial"/>
              <a:buChar char="•"/>
            </a:pPr>
            <a:r>
              <a:rPr lang="en-US" sz="2214">
                <a:solidFill>
                  <a:srgbClr val="1F375B"/>
                </a:solidFill>
                <a:latin typeface="Source Sans Pro"/>
              </a:rPr>
              <a:t>Establecer dependencia formal dentro de la estructura orgánica de las Universidades.</a:t>
            </a:r>
          </a:p>
          <a:p>
            <a:pPr algn="just" marL="365634" indent="-182817" lvl="1">
              <a:lnSpc>
                <a:spcPts val="3100"/>
              </a:lnSpc>
              <a:buFont typeface="Arial"/>
              <a:buChar char="•"/>
            </a:pPr>
            <a:r>
              <a:rPr lang="en-US" sz="2214">
                <a:solidFill>
                  <a:srgbClr val="1F375B"/>
                </a:solidFill>
                <a:latin typeface="Source Sans Pro"/>
              </a:rPr>
              <a:t>Sustentabilidad de las Revistas, tanto a nivel económico como intelectual.</a:t>
            </a:r>
          </a:p>
          <a:p>
            <a:pPr algn="just">
              <a:lnSpc>
                <a:spcPts val="3100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bg>
      <p:bgPr>
        <a:solidFill>
          <a:srgbClr val="1F37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50202" y="3038991"/>
            <a:ext cx="8653196" cy="1113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56"/>
              </a:lnSpc>
            </a:pPr>
            <a:r>
              <a:rPr lang="en-US" b="true" sz="6540" spc="784">
                <a:solidFill>
                  <a:srgbClr val="FFFFFF"/>
                </a:solidFill>
                <a:latin typeface="Source Sans Pro"/>
              </a:rPr>
              <a:t>G</a:t>
            </a:r>
            <a:r>
              <a:rPr lang="en-US" b="true" sz="6540" spc="784">
                <a:solidFill>
                  <a:srgbClr val="FFFFFF"/>
                </a:solidFill>
                <a:latin typeface="Source Sans Pro"/>
              </a:rPr>
              <a:t>RACIAS!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438048" y="4287102"/>
            <a:ext cx="6610445" cy="63900"/>
            <a:chOff x="0" y="0"/>
            <a:chExt cx="8813927" cy="85199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8813926" cy="85199"/>
            </a:xfrm>
            <a:custGeom>
              <a:avLst/>
              <a:gdLst/>
              <a:ahLst/>
              <a:cxnLst/>
              <a:rect r="r" b="b" t="t" l="l"/>
              <a:pathLst>
                <a:path h="85199" w="8813926">
                  <a:moveTo>
                    <a:pt x="0" y="0"/>
                  </a:moveTo>
                  <a:lnTo>
                    <a:pt x="8813926" y="0"/>
                  </a:lnTo>
                  <a:lnTo>
                    <a:pt x="8813926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44076" y="2956681"/>
            <a:ext cx="6610445" cy="63900"/>
            <a:chOff x="0" y="0"/>
            <a:chExt cx="8813927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8813926" cy="85199"/>
            </a:xfrm>
            <a:custGeom>
              <a:avLst/>
              <a:gdLst/>
              <a:ahLst/>
              <a:cxnLst/>
              <a:rect r="r" b="b" t="t" l="l"/>
              <a:pathLst>
                <a:path h="85199" w="8813926">
                  <a:moveTo>
                    <a:pt x="0" y="0"/>
                  </a:moveTo>
                  <a:lnTo>
                    <a:pt x="8813926" y="0"/>
                  </a:lnTo>
                  <a:lnTo>
                    <a:pt x="8813926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3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169447" y="2906009"/>
            <a:ext cx="1930948" cy="1930948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r="0" t="0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6838007" y="2906009"/>
            <a:ext cx="1930948" cy="1930948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r="0" t="0" b="0"/>
              </a:stretch>
            </a:blip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0" y="0"/>
            <a:ext cx="9752056" cy="2075362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52450" y="846106"/>
            <a:ext cx="8653196" cy="622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1"/>
              </a:lnSpc>
            </a:pPr>
            <a:r>
              <a:rPr lang="en-US" b="true" sz="3622" spc="434">
                <a:solidFill>
                  <a:srgbClr val="002344"/>
                </a:solidFill>
                <a:latin typeface="Source Sans Pro"/>
              </a:rPr>
              <a:t>PRESENTA</a:t>
            </a:r>
            <a:r>
              <a:rPr lang="en-US" b="true" sz="3622" spc="434">
                <a:solidFill>
                  <a:srgbClr val="002344"/>
                </a:solidFill>
                <a:latin typeface="Source Sans Pro"/>
              </a:rPr>
              <a:t>CIÓN DE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23950" y="5050345"/>
            <a:ext cx="2105025" cy="84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b="true" sz="2415" spc="48">
                <a:solidFill>
                  <a:srgbClr val="FFFFFF"/>
                </a:solidFill>
                <a:latin typeface="Source Sans Pro"/>
              </a:rPr>
              <a:t>RINALDO </a:t>
            </a:r>
          </a:p>
          <a:p>
            <a:pPr algn="ctr">
              <a:lnSpc>
                <a:spcPts val="3380"/>
              </a:lnSpc>
            </a:pPr>
            <a:r>
              <a:rPr lang="en-US" b="true" sz="2415" spc="48">
                <a:solidFill>
                  <a:srgbClr val="FFFFFF"/>
                </a:solidFill>
                <a:latin typeface="Source Sans Pro"/>
              </a:rPr>
              <a:t>VIDAL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45650" y="5050345"/>
            <a:ext cx="2115662" cy="84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b="true" sz="2415" spc="48">
                <a:solidFill>
                  <a:srgbClr val="FFFFFF"/>
                </a:solidFill>
                <a:latin typeface="Source Sans Pro"/>
              </a:rPr>
              <a:t>M</a:t>
            </a:r>
            <a:r>
              <a:rPr lang="en-US" b="true" sz="2415" spc="48">
                <a:solidFill>
                  <a:srgbClr val="FFFFFF"/>
                </a:solidFill>
                <a:latin typeface="Source Sans Pro"/>
              </a:rPr>
              <a:t>ARÍA</a:t>
            </a:r>
          </a:p>
          <a:p>
            <a:pPr algn="ctr">
              <a:lnSpc>
                <a:spcPts val="3380"/>
              </a:lnSpc>
            </a:pPr>
            <a:r>
              <a:rPr lang="en-US" b="true" sz="2415" spc="48">
                <a:solidFill>
                  <a:srgbClr val="FFFFFF"/>
                </a:solidFill>
                <a:latin typeface="Source Sans Pro"/>
              </a:rPr>
              <a:t>BERENGUELA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19175" y="6030722"/>
            <a:ext cx="2209800" cy="273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sz="1609" i="true" spc="32">
                <a:solidFill>
                  <a:srgbClr val="FFFFFF"/>
                </a:solidFill>
                <a:latin typeface="Source Sans Pro"/>
              </a:rPr>
              <a:t>rvidal@ucn.cl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98581" y="6030722"/>
            <a:ext cx="2209800" cy="273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sz="1609" i="true" spc="32">
                <a:solidFill>
                  <a:srgbClr val="FFFFFF"/>
                </a:solidFill>
                <a:latin typeface="Source Sans Pro"/>
              </a:rPr>
              <a:t>mberenguela@ucn.cl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3228975" y="6583680"/>
            <a:ext cx="1747015" cy="62814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rcRect l="48781" t="2646" r="3955" b="0"/>
          <a:stretch>
            <a:fillRect/>
          </a:stretch>
        </p:blipFill>
        <p:spPr>
          <a:xfrm flipH="false" flipV="false" rot="0">
            <a:off x="5857086" y="6629695"/>
            <a:ext cx="522371" cy="5361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F37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50202" y="1854951"/>
            <a:ext cx="865319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3600" spc="431">
                <a:solidFill>
                  <a:srgbClr val="FFFFFF"/>
                </a:solidFill>
                <a:latin typeface="Source Sans Pro"/>
              </a:rPr>
              <a:t>¿TE GUSTARÍA COLABORAR?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438048" y="2868821"/>
            <a:ext cx="6610445" cy="63900"/>
            <a:chOff x="0" y="0"/>
            <a:chExt cx="8813927" cy="85199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8813926" cy="85199"/>
            </a:xfrm>
            <a:custGeom>
              <a:avLst/>
              <a:gdLst/>
              <a:ahLst/>
              <a:cxnLst/>
              <a:rect r="r" b="b" t="t" l="l"/>
              <a:pathLst>
                <a:path h="85199" w="8813926">
                  <a:moveTo>
                    <a:pt x="0" y="0"/>
                  </a:moveTo>
                  <a:lnTo>
                    <a:pt x="8813926" y="0"/>
                  </a:lnTo>
                  <a:lnTo>
                    <a:pt x="8813926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38048" y="1650369"/>
            <a:ext cx="6610445" cy="63900"/>
            <a:chOff x="0" y="0"/>
            <a:chExt cx="8813927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8813926" cy="85199"/>
            </a:xfrm>
            <a:custGeom>
              <a:avLst/>
              <a:gdLst/>
              <a:ahLst/>
              <a:cxnLst/>
              <a:rect r="r" b="b" t="t" l="l"/>
              <a:pathLst>
                <a:path h="85199" w="8813926">
                  <a:moveTo>
                    <a:pt x="0" y="0"/>
                  </a:moveTo>
                  <a:lnTo>
                    <a:pt x="8813926" y="0"/>
                  </a:lnTo>
                  <a:lnTo>
                    <a:pt x="8813926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848469" y="4130132"/>
            <a:ext cx="8056662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900">
                <a:solidFill>
                  <a:srgbClr val="FFFFFF"/>
                </a:solidFill>
                <a:latin typeface="Source Sans Pro"/>
                <a:hlinkClick r:id="rId2" tooltip="https://forms.gle/gHY9F2pfSH6GBYV98"/>
              </a:rPr>
              <a:t>https://forms.gle/gHY9F2pfSH6GBYV98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F37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50202" y="1854951"/>
            <a:ext cx="865319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3600" spc="431">
                <a:solidFill>
                  <a:srgbClr val="FFFFFF"/>
                </a:solidFill>
                <a:latin typeface="Source Sans Pro"/>
              </a:rPr>
              <a:t>SU OPINIÓN ES IMPORTANTE!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438048" y="2868821"/>
            <a:ext cx="6610445" cy="63900"/>
            <a:chOff x="0" y="0"/>
            <a:chExt cx="8813927" cy="85199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8813926" cy="85199"/>
            </a:xfrm>
            <a:custGeom>
              <a:avLst/>
              <a:gdLst/>
              <a:ahLst/>
              <a:cxnLst/>
              <a:rect r="r" b="b" t="t" l="l"/>
              <a:pathLst>
                <a:path h="85199" w="8813926">
                  <a:moveTo>
                    <a:pt x="0" y="0"/>
                  </a:moveTo>
                  <a:lnTo>
                    <a:pt x="8813926" y="0"/>
                  </a:lnTo>
                  <a:lnTo>
                    <a:pt x="8813926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38048" y="1650369"/>
            <a:ext cx="6610445" cy="63900"/>
            <a:chOff x="0" y="0"/>
            <a:chExt cx="8813927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8813926" cy="85199"/>
            </a:xfrm>
            <a:custGeom>
              <a:avLst/>
              <a:gdLst/>
              <a:ahLst/>
              <a:cxnLst/>
              <a:rect r="r" b="b" t="t" l="l"/>
              <a:pathLst>
                <a:path h="85199" w="8813926">
                  <a:moveTo>
                    <a:pt x="0" y="0"/>
                  </a:moveTo>
                  <a:lnTo>
                    <a:pt x="8813926" y="0"/>
                  </a:lnTo>
                  <a:lnTo>
                    <a:pt x="8813926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33797" y="4130132"/>
            <a:ext cx="8286006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900">
                <a:solidFill>
                  <a:srgbClr val="FFFFFF"/>
                </a:solidFill>
                <a:latin typeface="Source Sans Pro"/>
                <a:hlinkClick r:id="rId2" tooltip="https://forms.gle/WoYJmq1iZ2twqPRPA"/>
              </a:rPr>
              <a:t>https://forms.gle/WoYJmq1iZ2twqPRPA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1F37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61643" y="3218742"/>
            <a:ext cx="6963254" cy="791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b="true" sz="4638" spc="556">
                <a:solidFill>
                  <a:srgbClr val="FFFFFF"/>
                </a:solidFill>
                <a:latin typeface="Source Sans Pro"/>
              </a:rPr>
              <a:t>I</a:t>
            </a:r>
            <a:r>
              <a:rPr lang="en-US" b="true" sz="4638" spc="556">
                <a:solidFill>
                  <a:srgbClr val="FFFFFF"/>
                </a:solidFill>
                <a:latin typeface="Source Sans Pro"/>
              </a:rPr>
              <a:t>NTRODUCCIÓN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438048" y="4216634"/>
            <a:ext cx="6610445" cy="63900"/>
            <a:chOff x="0" y="0"/>
            <a:chExt cx="8813927" cy="85199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8813926" cy="85199"/>
            </a:xfrm>
            <a:custGeom>
              <a:avLst/>
              <a:gdLst/>
              <a:ahLst/>
              <a:cxnLst/>
              <a:rect r="r" b="b" t="t" l="l"/>
              <a:pathLst>
                <a:path h="85199" w="8813926">
                  <a:moveTo>
                    <a:pt x="0" y="0"/>
                  </a:moveTo>
                  <a:lnTo>
                    <a:pt x="8813926" y="0"/>
                  </a:lnTo>
                  <a:lnTo>
                    <a:pt x="8813926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38048" y="3097600"/>
            <a:ext cx="6610445" cy="63900"/>
            <a:chOff x="0" y="0"/>
            <a:chExt cx="8813927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8813926" cy="85199"/>
            </a:xfrm>
            <a:custGeom>
              <a:avLst/>
              <a:gdLst/>
              <a:ahLst/>
              <a:cxnLst/>
              <a:rect r="r" b="b" t="t" l="l"/>
              <a:pathLst>
                <a:path h="85199" w="8813926">
                  <a:moveTo>
                    <a:pt x="0" y="0"/>
                  </a:moveTo>
                  <a:lnTo>
                    <a:pt x="8813926" y="0"/>
                  </a:lnTo>
                  <a:lnTo>
                    <a:pt x="8813926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F1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0"/>
            <a:ext cx="9752056" cy="207536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86718" y="50224"/>
            <a:ext cx="8653196" cy="189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1"/>
              </a:lnSpc>
            </a:pPr>
            <a:r>
              <a:rPr lang="en-US" b="true" sz="3622" spc="434">
                <a:solidFill>
                  <a:srgbClr val="1F375B"/>
                </a:solidFill>
                <a:latin typeface="Source Sans Pro"/>
              </a:rPr>
              <a:t>¿P</a:t>
            </a:r>
            <a:r>
              <a:rPr lang="en-US" b="true" sz="3622" spc="434">
                <a:solidFill>
                  <a:srgbClr val="1F375B"/>
                </a:solidFill>
                <a:latin typeface="Source Sans Pro"/>
              </a:rPr>
              <a:t>ARA QUÉ HOY UNA UNIVERSIDAD FINANCIA REVISTAS CIENTÍFICAS?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2075362"/>
            <a:ext cx="9753600" cy="5239838"/>
            <a:chOff x="0" y="0"/>
            <a:chExt cx="13004800" cy="6986451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>
              <a:alphaModFix amt="36000"/>
            </a:blip>
            <a:srcRect l="0" t="9758" r="0" b="9758"/>
            <a:stretch>
              <a:fillRect/>
            </a:stretch>
          </p:blipFill>
          <p:spPr>
            <a:xfrm>
              <a:off x="0" y="0"/>
              <a:ext cx="13004800" cy="6986451"/>
            </a:xfrm>
            <a:prstGeom prst="rect">
              <a:avLst/>
            </a:prstGeom>
          </p:spPr>
        </p:pic>
      </p:grpSp>
      <p:sp>
        <p:nvSpPr>
          <p:cNvPr name="TextBox 6" id="6"/>
          <p:cNvSpPr txBox="true"/>
          <p:nvPr/>
        </p:nvSpPr>
        <p:spPr>
          <a:xfrm rot="0">
            <a:off x="731520" y="2872215"/>
            <a:ext cx="8290560" cy="3601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6927" indent="-283464" lvl="1">
              <a:lnSpc>
                <a:spcPts val="4807"/>
              </a:lnSpc>
              <a:buFont typeface="Arial"/>
              <a:buChar char="•"/>
            </a:pPr>
            <a:r>
              <a:rPr lang="en-US" sz="3433">
                <a:solidFill>
                  <a:srgbClr val="002344"/>
                </a:solidFill>
                <a:latin typeface="Source Sans Pro"/>
              </a:rPr>
              <a:t>Los investigadores propios no deben escribir en ellas.</a:t>
            </a:r>
          </a:p>
          <a:p>
            <a:pPr marL="566927" indent="-283464" lvl="1">
              <a:lnSpc>
                <a:spcPts val="4807"/>
              </a:lnSpc>
              <a:buFont typeface="Arial"/>
              <a:buChar char="•"/>
            </a:pPr>
            <a:r>
              <a:rPr lang="en-US" sz="3433" spc="68">
                <a:solidFill>
                  <a:srgbClr val="002344"/>
                </a:solidFill>
                <a:latin typeface="Source Sans Pro"/>
              </a:rPr>
              <a:t>Utilizan tiempo de académicos y funcionarios.</a:t>
            </a:r>
          </a:p>
          <a:p>
            <a:pPr marL="566927" indent="-283463" lvl="1">
              <a:lnSpc>
                <a:spcPts val="4807"/>
              </a:lnSpc>
              <a:buFont typeface="Arial"/>
              <a:buChar char="•"/>
            </a:pPr>
            <a:r>
              <a:rPr lang="en-US" sz="3433" spc="68">
                <a:solidFill>
                  <a:srgbClr val="002344"/>
                </a:solidFill>
                <a:latin typeface="Source Sans Pro"/>
              </a:rPr>
              <a:t>Requieren una asignación constante de recursos.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F1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0"/>
            <a:ext cx="9752056" cy="207536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50202" y="369312"/>
            <a:ext cx="8653196" cy="1260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1"/>
              </a:lnSpc>
            </a:pPr>
            <a:r>
              <a:rPr lang="en-US" b="true" sz="3622" spc="434">
                <a:solidFill>
                  <a:srgbClr val="1F375B"/>
                </a:solidFill>
                <a:latin typeface="Source Sans Pro"/>
              </a:rPr>
              <a:t>"</a:t>
            </a:r>
            <a:r>
              <a:rPr lang="en-US" b="true" sz="3622" spc="434">
                <a:solidFill>
                  <a:srgbClr val="1F375B"/>
                </a:solidFill>
                <a:latin typeface="Source Sans Pro"/>
              </a:rPr>
              <a:t>THE SOUNDS OF EARTH"</a:t>
            </a:r>
          </a:p>
          <a:p>
            <a:pPr algn="ctr">
              <a:lnSpc>
                <a:spcPts val="5071"/>
              </a:lnSpc>
            </a:pPr>
            <a:r>
              <a:rPr lang="en-US" b="true" sz="3622" spc="434">
                <a:solidFill>
                  <a:srgbClr val="1F375B"/>
                </a:solidFill>
                <a:latin typeface="Source Sans Pro"/>
              </a:rPr>
              <a:t>VOYAGER 1977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442814" y="3046919"/>
            <a:ext cx="4760584" cy="1966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65170" indent="-232585" lvl="1">
              <a:lnSpc>
                <a:spcPts val="3944"/>
              </a:lnSpc>
              <a:buFont typeface="Arial"/>
              <a:buChar char="•"/>
            </a:pPr>
            <a:r>
              <a:rPr lang="en-US" sz="2817" spc="56">
                <a:solidFill>
                  <a:srgbClr val="1F375B"/>
                </a:solidFill>
                <a:latin typeface="Source Sans Pro"/>
              </a:rPr>
              <a:t>D</a:t>
            </a:r>
            <a:r>
              <a:rPr lang="en-US" sz="2817" spc="56">
                <a:solidFill>
                  <a:srgbClr val="1F375B"/>
                </a:solidFill>
                <a:latin typeface="Source Sans Pro"/>
              </a:rPr>
              <a:t>isco de Oro de gramófono que viaja e</a:t>
            </a:r>
            <a:r>
              <a:rPr lang="en-US" sz="2817" spc="56">
                <a:solidFill>
                  <a:srgbClr val="1F375B"/>
                </a:solidFill>
                <a:latin typeface="Source Sans Pro"/>
              </a:rPr>
              <a:t>n la Sonda.</a:t>
            </a:r>
          </a:p>
          <a:p>
            <a:pPr marL="465169" indent="-232585" lvl="1">
              <a:lnSpc>
                <a:spcPts val="3944"/>
              </a:lnSpc>
              <a:buFont typeface="Arial"/>
              <a:buChar char="•"/>
            </a:pPr>
            <a:r>
              <a:rPr lang="en-US" sz="2817" spc="56">
                <a:solidFill>
                  <a:srgbClr val="1F375B"/>
                </a:solidFill>
                <a:latin typeface="Source Sans Pro"/>
              </a:rPr>
              <a:t>40.000 años para pasar a la estrella más cercana.</a:t>
            </a:r>
          </a:p>
        </p:txBody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550202" y="2474497"/>
            <a:ext cx="3217288" cy="3204721"/>
            <a:chOff x="0" y="0"/>
            <a:chExt cx="6502400" cy="6477000"/>
          </a:xfrm>
        </p:grpSpPr>
        <p:sp>
          <p:nvSpPr>
            <p:cNvPr name="Freeform 6" id="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-15604" r="-15507" t="1917" b="183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550202" y="2474497"/>
            <a:ext cx="3181206" cy="3168779"/>
            <a:chOff x="0" y="0"/>
            <a:chExt cx="6502400" cy="6477000"/>
          </a:xfrm>
        </p:grpSpPr>
        <p:sp>
          <p:nvSpPr>
            <p:cNvPr name="Freeform 9" id="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1387" r="-1290" t="1917" b="183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CAF1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0375" y="2393950"/>
            <a:ext cx="8845588" cy="63900"/>
            <a:chOff x="0" y="0"/>
            <a:chExt cx="11794118" cy="8519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1794118" cy="85199"/>
            </a:xfrm>
            <a:custGeom>
              <a:avLst/>
              <a:gdLst/>
              <a:ahLst/>
              <a:cxnLst/>
              <a:rect r="r" b="b" t="t" l="l"/>
              <a:pathLst>
                <a:path h="85199" w="11794118">
                  <a:moveTo>
                    <a:pt x="0" y="0"/>
                  </a:moveTo>
                  <a:lnTo>
                    <a:pt x="11794118" y="0"/>
                  </a:lnTo>
                  <a:lnTo>
                    <a:pt x="11794118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46305" y="1719520"/>
            <a:ext cx="8858250" cy="564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26"/>
              </a:lnSpc>
            </a:pPr>
            <a:r>
              <a:rPr lang="en-US" b="true" sz="4226" spc="507">
                <a:solidFill>
                  <a:srgbClr val="1F375B"/>
                </a:solidFill>
                <a:latin typeface="Source Sans Pro"/>
              </a:rPr>
              <a:t>¿</a:t>
            </a:r>
            <a:r>
              <a:rPr lang="en-US" b="true" sz="4226" spc="507">
                <a:solidFill>
                  <a:srgbClr val="1F375B"/>
                </a:solidFill>
                <a:latin typeface="Source Sans Pro"/>
              </a:rPr>
              <a:t>QUÉ TIENE QUE VER?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61962" y="1528762"/>
            <a:ext cx="8882122" cy="63900"/>
            <a:chOff x="0" y="0"/>
            <a:chExt cx="11842829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1842829" cy="85199"/>
            </a:xfrm>
            <a:custGeom>
              <a:avLst/>
              <a:gdLst/>
              <a:ahLst/>
              <a:cxnLst/>
              <a:rect r="r" b="b" t="t" l="l"/>
              <a:pathLst>
                <a:path h="85199" w="11842829">
                  <a:moveTo>
                    <a:pt x="0" y="0"/>
                  </a:moveTo>
                  <a:lnTo>
                    <a:pt x="11842829" y="0"/>
                  </a:lnTo>
                  <a:lnTo>
                    <a:pt x="11842829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49094" y="3130995"/>
            <a:ext cx="7707859" cy="3452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65169" indent="-232585" lvl="1">
              <a:lnSpc>
                <a:spcPts val="3944"/>
              </a:lnSpc>
              <a:buFont typeface="Arial"/>
              <a:buChar char="•"/>
            </a:pPr>
            <a:r>
              <a:rPr lang="en-US" sz="2817">
                <a:solidFill>
                  <a:srgbClr val="1F375B"/>
                </a:solidFill>
                <a:latin typeface="Source Sans Pro"/>
              </a:rPr>
              <a:t>Las revistas producidas por las Universidades son un medio de comunicación y es una señal para que investigadores, académicos y científicos de otras latitudes, y q</a:t>
            </a:r>
            <a:r>
              <a:rPr lang="en-US" sz="2817">
                <a:solidFill>
                  <a:srgbClr val="1F375B"/>
                </a:solidFill>
                <a:latin typeface="Source Sans Pro"/>
              </a:rPr>
              <a:t>ue trabajan en líneas filosóficas, metodológicas y científicas afines, encuentren pares y difusión. </a:t>
            </a:r>
          </a:p>
          <a:p>
            <a:pPr>
              <a:lnSpc>
                <a:spcPts val="3944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CAF1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0375" y="1562184"/>
            <a:ext cx="8845588" cy="63900"/>
            <a:chOff x="0" y="0"/>
            <a:chExt cx="11794118" cy="8519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1794118" cy="85199"/>
            </a:xfrm>
            <a:custGeom>
              <a:avLst/>
              <a:gdLst/>
              <a:ahLst/>
              <a:cxnLst/>
              <a:rect r="r" b="b" t="t" l="l"/>
              <a:pathLst>
                <a:path h="85199" w="11794118">
                  <a:moveTo>
                    <a:pt x="0" y="0"/>
                  </a:moveTo>
                  <a:lnTo>
                    <a:pt x="11794118" y="0"/>
                  </a:lnTo>
                  <a:lnTo>
                    <a:pt x="11794118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42108" y="958453"/>
            <a:ext cx="8858250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b="true" sz="4000" spc="480">
                <a:solidFill>
                  <a:srgbClr val="1F375B"/>
                </a:solidFill>
                <a:latin typeface="Source Sans Pro"/>
              </a:rPr>
              <a:t>O</a:t>
            </a:r>
            <a:r>
              <a:rPr lang="en-US" b="true" sz="4000" spc="480">
                <a:solidFill>
                  <a:srgbClr val="1F375B"/>
                </a:solidFill>
                <a:latin typeface="Source Sans Pro"/>
              </a:rPr>
              <a:t>RGANIZACIÓN UNIVERSITARIA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42108" y="731520"/>
            <a:ext cx="8882122" cy="63900"/>
            <a:chOff x="0" y="0"/>
            <a:chExt cx="11842829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1842829" cy="85199"/>
            </a:xfrm>
            <a:custGeom>
              <a:avLst/>
              <a:gdLst/>
              <a:ahLst/>
              <a:cxnLst/>
              <a:rect r="r" b="b" t="t" l="l"/>
              <a:pathLst>
                <a:path h="85199" w="11842829">
                  <a:moveTo>
                    <a:pt x="0" y="0"/>
                  </a:moveTo>
                  <a:lnTo>
                    <a:pt x="11842829" y="0"/>
                  </a:lnTo>
                  <a:lnTo>
                    <a:pt x="11842829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937557" y="2491334"/>
            <a:ext cx="786735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¿Cuál es la dependencia administrativas de las revistas?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25029" y="3771519"/>
            <a:ext cx="8103543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¿Existen dentro del organigrama formal de las Institución?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CAF1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8592" y="1167004"/>
            <a:ext cx="8845588" cy="63900"/>
            <a:chOff x="0" y="0"/>
            <a:chExt cx="11794118" cy="8519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1794118" cy="85199"/>
            </a:xfrm>
            <a:custGeom>
              <a:avLst/>
              <a:gdLst/>
              <a:ahLst/>
              <a:cxnLst/>
              <a:rect r="r" b="b" t="t" l="l"/>
              <a:pathLst>
                <a:path h="85199" w="11794118">
                  <a:moveTo>
                    <a:pt x="0" y="0"/>
                  </a:moveTo>
                  <a:lnTo>
                    <a:pt x="11794118" y="0"/>
                  </a:lnTo>
                  <a:lnTo>
                    <a:pt x="11794118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47675" y="627254"/>
            <a:ext cx="8858250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b="true" sz="4000" spc="480">
                <a:solidFill>
                  <a:srgbClr val="1F375B"/>
                </a:solidFill>
                <a:latin typeface="Source Sans Pro"/>
              </a:rPr>
              <a:t>O</a:t>
            </a:r>
            <a:r>
              <a:rPr lang="en-US" b="true" sz="4000" spc="480">
                <a:solidFill>
                  <a:srgbClr val="1F375B"/>
                </a:solidFill>
                <a:latin typeface="Source Sans Pro"/>
              </a:rPr>
              <a:t>RGANIZACIÓN UNIVERSITARIA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60375" y="496679"/>
            <a:ext cx="8882122" cy="63900"/>
            <a:chOff x="0" y="0"/>
            <a:chExt cx="11842829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1842829" cy="85199"/>
            </a:xfrm>
            <a:custGeom>
              <a:avLst/>
              <a:gdLst/>
              <a:ahLst/>
              <a:cxnLst/>
              <a:rect r="r" b="b" t="t" l="l"/>
              <a:pathLst>
                <a:path h="85199" w="11842829">
                  <a:moveTo>
                    <a:pt x="0" y="0"/>
                  </a:moveTo>
                  <a:lnTo>
                    <a:pt x="11842829" y="0"/>
                  </a:lnTo>
                  <a:lnTo>
                    <a:pt x="11842829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357806" y="2737829"/>
            <a:ext cx="4789792" cy="378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280">
                <a:solidFill>
                  <a:srgbClr val="000000"/>
                </a:solidFill>
                <a:latin typeface="Open Sans"/>
              </a:rPr>
              <a:t>EN ORGANIGRAMA INSTITUCIÓN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57806" y="5305440"/>
            <a:ext cx="4149971" cy="357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sz="2383" spc="123">
                <a:solidFill>
                  <a:srgbClr val="000000"/>
                </a:solidFill>
                <a:latin typeface="Open Sans"/>
              </a:rPr>
              <a:t>OTRAS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147598" y="5305440"/>
            <a:ext cx="1860332" cy="357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b="true" sz="2383" spc="123">
                <a:solidFill>
                  <a:srgbClr val="000000"/>
                </a:solidFill>
                <a:latin typeface="Open Sans"/>
              </a:rPr>
              <a:t>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147598" y="2775929"/>
            <a:ext cx="1860332" cy="357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b="true" sz="2383" spc="123">
                <a:solidFill>
                  <a:srgbClr val="000000"/>
                </a:solidFill>
                <a:latin typeface="Open Sans"/>
              </a:rPr>
              <a:t>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57806" y="3279454"/>
            <a:ext cx="4789792" cy="378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280">
                <a:solidFill>
                  <a:srgbClr val="000000"/>
                </a:solidFill>
                <a:latin typeface="Open Sans"/>
              </a:rPr>
              <a:t>RELACIÓN CON BIBLIOTECA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59250" y="3843959"/>
            <a:ext cx="4789792" cy="378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280">
                <a:solidFill>
                  <a:srgbClr val="000000"/>
                </a:solidFill>
                <a:latin typeface="Open Sans"/>
              </a:rPr>
              <a:t>VRI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149042" y="3317554"/>
            <a:ext cx="1860332" cy="357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b="true" sz="2383" spc="123">
                <a:solidFill>
                  <a:srgbClr val="000000"/>
                </a:solidFill>
                <a:latin typeface="Open Sans"/>
              </a:rPr>
              <a:t>6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149042" y="3864349"/>
            <a:ext cx="1860332" cy="357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b="true" sz="2383" spc="123">
                <a:solidFill>
                  <a:srgbClr val="000000"/>
                </a:solidFill>
                <a:latin typeface="Open Sans"/>
              </a:rPr>
              <a:t>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59250" y="4325975"/>
            <a:ext cx="4789792" cy="378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280">
                <a:solidFill>
                  <a:srgbClr val="000000"/>
                </a:solidFill>
                <a:latin typeface="Open Sans"/>
              </a:rPr>
              <a:t>DEPENDE DE CADA UNIDAD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147598" y="4364075"/>
            <a:ext cx="1860332" cy="357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b="true" sz="2383" spc="123">
                <a:solidFill>
                  <a:srgbClr val="000000"/>
                </a:solidFill>
                <a:latin typeface="Open Sans"/>
              </a:rPr>
              <a:t>6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57806" y="4844899"/>
            <a:ext cx="4789792" cy="378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280">
                <a:solidFill>
                  <a:srgbClr val="000000"/>
                </a:solidFill>
                <a:latin typeface="Open Sans"/>
              </a:rPr>
              <a:t>RECTORIA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147598" y="4865288"/>
            <a:ext cx="1860332" cy="357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b="true" sz="2383" spc="123">
                <a:solidFill>
                  <a:srgbClr val="000000"/>
                </a:solidFill>
                <a:latin typeface="Open Sans"/>
              </a:rPr>
              <a:t>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7760" y="1515750"/>
            <a:ext cx="786735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¿Cuál es la dependencia administrativas de las revistas?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CAF1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0375" y="1562184"/>
            <a:ext cx="8845588" cy="63900"/>
            <a:chOff x="0" y="0"/>
            <a:chExt cx="11794118" cy="8519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1794118" cy="85199"/>
            </a:xfrm>
            <a:custGeom>
              <a:avLst/>
              <a:gdLst/>
              <a:ahLst/>
              <a:cxnLst/>
              <a:rect r="r" b="b" t="t" l="l"/>
              <a:pathLst>
                <a:path h="85199" w="11794118">
                  <a:moveTo>
                    <a:pt x="0" y="0"/>
                  </a:moveTo>
                  <a:lnTo>
                    <a:pt x="11794118" y="0"/>
                  </a:lnTo>
                  <a:lnTo>
                    <a:pt x="11794118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42108" y="991582"/>
            <a:ext cx="8858250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true" sz="3200" spc="384">
                <a:solidFill>
                  <a:srgbClr val="1F375B"/>
                </a:solidFill>
                <a:latin typeface="Source Sans Pro"/>
              </a:rPr>
              <a:t>SITUACIÓN EN LA UCN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42108" y="731520"/>
            <a:ext cx="8882122" cy="63900"/>
            <a:chOff x="0" y="0"/>
            <a:chExt cx="11842829" cy="85199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1842829" cy="85199"/>
            </a:xfrm>
            <a:custGeom>
              <a:avLst/>
              <a:gdLst/>
              <a:ahLst/>
              <a:cxnLst/>
              <a:rect r="r" b="b" t="t" l="l"/>
              <a:pathLst>
                <a:path h="85199" w="11842829">
                  <a:moveTo>
                    <a:pt x="0" y="0"/>
                  </a:moveTo>
                  <a:lnTo>
                    <a:pt x="11842829" y="0"/>
                  </a:lnTo>
                  <a:lnTo>
                    <a:pt x="11842829" y="85199"/>
                  </a:lnTo>
                  <a:lnTo>
                    <a:pt x="0" y="85199"/>
                  </a:lnTo>
                  <a:close/>
                </a:path>
              </a:pathLst>
            </a:custGeom>
            <a:solidFill>
              <a:srgbClr val="1F375B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655501" y="2004060"/>
            <a:ext cx="8290560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Biblioteca se adjudicó, en el año 2016, el FP 160011 "Aseguramiento de la Calidad, visibilidad y vinculación de las revistas científicas UCN" por un monto de $31.400.000.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04617" y="3969793"/>
            <a:ext cx="633323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Participaron las 6 Revistas activas a la fecha.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58020" y="5120956"/>
            <a:ext cx="545068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Todas en circunstancias muy distintas.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DADoXqSF1Ro</dc:identifier>
  <dcterms:modified xsi:type="dcterms:W3CDTF">2011-08-01T06:04:30Z</dcterms:modified>
  <cp:revision>1</cp:revision>
  <dc:title>Presentación UdeC</dc:title>
</cp:coreProperties>
</file>